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3"/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670550" cx="10080625"/>
  <p:notesSz cx="7772400" cy="10058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c4f297dd2_0_4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dc4f297dd2_0_4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dc4f297dd2_0_54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dc4f297dd2_0_54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dc4f297dd2_0_62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dc4f297dd2_0_62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dc4f297dd2_0_7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dc4f297dd2_0_7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dc4f297dd2_0_7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dc4f297dd2_0_7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dc4f297dd2_0_9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dc4f297dd2_0_9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c4f297dd2_0_8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dc4f297dd2_0_8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c4f297dd2_0_113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dc4f297dd2_0_113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dc4f297dd2_0_136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dc4f297dd2_0_136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dc4f297dd2_0_15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gdc4f297dd2_0_15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dc4f297dd2_0_188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dc4f297dd2_0_188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dc4f297dd2_0_211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dc4f297dd2_0_211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295650" y="754375"/>
            <a:ext cx="518185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c4f297dd2_0_1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dc4f297dd2_0_1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c4f297dd2_0_20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dc4f297dd2_0_20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dc4f297dd2_0_29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dc4f297dd2_0_29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c4f297dd2_0_37:notes"/>
          <p:cNvSpPr txBox="1"/>
          <p:nvPr>
            <p:ph idx="1" type="body"/>
          </p:nvPr>
        </p:nvSpPr>
        <p:spPr>
          <a:xfrm>
            <a:off x="777225" y="4777725"/>
            <a:ext cx="6217800" cy="452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dc4f297dd2_0_37:notes"/>
          <p:cNvSpPr/>
          <p:nvPr>
            <p:ph idx="2" type="sldImg"/>
          </p:nvPr>
        </p:nvSpPr>
        <p:spPr>
          <a:xfrm>
            <a:off x="1295650" y="754375"/>
            <a:ext cx="5181900" cy="37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504000" y="1323000"/>
            <a:ext cx="907164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" type="body"/>
          </p:nvPr>
        </p:nvSpPr>
        <p:spPr>
          <a:xfrm>
            <a:off x="504000" y="1323000"/>
            <a:ext cx="907164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504000" y="3277440"/>
            <a:ext cx="907164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50400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2" type="body"/>
          </p:nvPr>
        </p:nvSpPr>
        <p:spPr>
          <a:xfrm>
            <a:off x="515268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3" type="body"/>
          </p:nvPr>
        </p:nvSpPr>
        <p:spPr>
          <a:xfrm>
            <a:off x="504000" y="327744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4" type="body"/>
          </p:nvPr>
        </p:nvSpPr>
        <p:spPr>
          <a:xfrm>
            <a:off x="5152680" y="327744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504000" y="132300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3571200" y="132300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3" type="body"/>
          </p:nvPr>
        </p:nvSpPr>
        <p:spPr>
          <a:xfrm>
            <a:off x="6638040" y="132300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4" type="body"/>
          </p:nvPr>
        </p:nvSpPr>
        <p:spPr>
          <a:xfrm>
            <a:off x="504000" y="327744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5" type="body"/>
          </p:nvPr>
        </p:nvSpPr>
        <p:spPr>
          <a:xfrm>
            <a:off x="3571200" y="327744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6" type="body"/>
          </p:nvPr>
        </p:nvSpPr>
        <p:spPr>
          <a:xfrm>
            <a:off x="6638040" y="327744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504000" y="1323000"/>
            <a:ext cx="907164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504000" y="1323000"/>
            <a:ext cx="907164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" type="body"/>
          </p:nvPr>
        </p:nvSpPr>
        <p:spPr>
          <a:xfrm>
            <a:off x="504000" y="1323000"/>
            <a:ext cx="442692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2" type="body"/>
          </p:nvPr>
        </p:nvSpPr>
        <p:spPr>
          <a:xfrm>
            <a:off x="5152680" y="1323000"/>
            <a:ext cx="442692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idx="1" type="subTitle"/>
          </p:nvPr>
        </p:nvSpPr>
        <p:spPr>
          <a:xfrm>
            <a:off x="2928960" y="89640"/>
            <a:ext cx="7042680" cy="31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50400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5152680" y="1323000"/>
            <a:ext cx="442692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1"/>
          <p:cNvSpPr txBox="1"/>
          <p:nvPr>
            <p:ph idx="3" type="body"/>
          </p:nvPr>
        </p:nvSpPr>
        <p:spPr>
          <a:xfrm>
            <a:off x="504000" y="327744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504000" y="1323000"/>
            <a:ext cx="442692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2" type="body"/>
          </p:nvPr>
        </p:nvSpPr>
        <p:spPr>
          <a:xfrm>
            <a:off x="515268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3" type="body"/>
          </p:nvPr>
        </p:nvSpPr>
        <p:spPr>
          <a:xfrm>
            <a:off x="5152680" y="327744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50400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2" type="body"/>
          </p:nvPr>
        </p:nvSpPr>
        <p:spPr>
          <a:xfrm>
            <a:off x="515268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3" type="body"/>
          </p:nvPr>
        </p:nvSpPr>
        <p:spPr>
          <a:xfrm>
            <a:off x="504000" y="3277440"/>
            <a:ext cx="907164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body"/>
          </p:nvPr>
        </p:nvSpPr>
        <p:spPr>
          <a:xfrm>
            <a:off x="504000" y="1323000"/>
            <a:ext cx="907164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504000" y="3277440"/>
            <a:ext cx="907164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50400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2" type="body"/>
          </p:nvPr>
        </p:nvSpPr>
        <p:spPr>
          <a:xfrm>
            <a:off x="515268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3" type="body"/>
          </p:nvPr>
        </p:nvSpPr>
        <p:spPr>
          <a:xfrm>
            <a:off x="504000" y="327744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4" type="body"/>
          </p:nvPr>
        </p:nvSpPr>
        <p:spPr>
          <a:xfrm>
            <a:off x="5152680" y="327744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504000" y="132300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2" type="body"/>
          </p:nvPr>
        </p:nvSpPr>
        <p:spPr>
          <a:xfrm>
            <a:off x="3571200" y="132300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3" type="body"/>
          </p:nvPr>
        </p:nvSpPr>
        <p:spPr>
          <a:xfrm>
            <a:off x="6638040" y="132300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4" type="body"/>
          </p:nvPr>
        </p:nvSpPr>
        <p:spPr>
          <a:xfrm>
            <a:off x="504000" y="327744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5" type="body"/>
          </p:nvPr>
        </p:nvSpPr>
        <p:spPr>
          <a:xfrm>
            <a:off x="3571200" y="327744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idx="6" type="body"/>
          </p:nvPr>
        </p:nvSpPr>
        <p:spPr>
          <a:xfrm>
            <a:off x="6638040" y="3277440"/>
            <a:ext cx="292068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504000" y="1323000"/>
            <a:ext cx="907164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04000" y="1323000"/>
            <a:ext cx="442692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152680" y="1323000"/>
            <a:ext cx="442692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idx="1" type="subTitle"/>
          </p:nvPr>
        </p:nvSpPr>
        <p:spPr>
          <a:xfrm>
            <a:off x="2928960" y="89640"/>
            <a:ext cx="7042680" cy="319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50400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2" type="body"/>
          </p:nvPr>
        </p:nvSpPr>
        <p:spPr>
          <a:xfrm>
            <a:off x="5152680" y="1323000"/>
            <a:ext cx="442692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3" type="body"/>
          </p:nvPr>
        </p:nvSpPr>
        <p:spPr>
          <a:xfrm>
            <a:off x="504000" y="327744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504000" y="1323000"/>
            <a:ext cx="442692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515268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3" type="body"/>
          </p:nvPr>
        </p:nvSpPr>
        <p:spPr>
          <a:xfrm>
            <a:off x="5152680" y="327744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50400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5152680" y="1323000"/>
            <a:ext cx="442692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3" type="body"/>
          </p:nvPr>
        </p:nvSpPr>
        <p:spPr>
          <a:xfrm>
            <a:off x="504000" y="3277440"/>
            <a:ext cx="9071640" cy="1784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80000" y="640440"/>
            <a:ext cx="409680" cy="505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00"/>
            <a:ext cx="1476720" cy="6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type="title"/>
          </p:nvPr>
        </p:nvSpPr>
        <p:spPr>
          <a:xfrm>
            <a:off x="756000" y="1761120"/>
            <a:ext cx="856764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504000" y="5254560"/>
            <a:ext cx="2351880" cy="30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443760" y="5254560"/>
            <a:ext cx="3191400" cy="30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9415800" y="5278320"/>
            <a:ext cx="555480" cy="30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80000" y="640440"/>
            <a:ext cx="409680" cy="505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800"/>
            <a:ext cx="1476720" cy="60264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504000" y="1323000"/>
            <a:ext cx="9071640" cy="37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10" type="dt"/>
          </p:nvPr>
        </p:nvSpPr>
        <p:spPr>
          <a:xfrm>
            <a:off x="1208160" y="5254560"/>
            <a:ext cx="2351880" cy="30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Google Shape;67;p14"/>
          <p:cNvSpPr txBox="1"/>
          <p:nvPr>
            <p:ph idx="11" type="ftr"/>
          </p:nvPr>
        </p:nvSpPr>
        <p:spPr>
          <a:xfrm>
            <a:off x="3684960" y="5254560"/>
            <a:ext cx="3191400" cy="301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7823880" y="5278320"/>
            <a:ext cx="711720" cy="30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24.png"/><Relationship Id="rId6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jpg"/><Relationship Id="rId10" Type="http://schemas.openxmlformats.org/officeDocument/2006/relationships/image" Target="../media/image15.jpg"/><Relationship Id="rId13" Type="http://schemas.openxmlformats.org/officeDocument/2006/relationships/image" Target="../media/image7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4.png"/><Relationship Id="rId15" Type="http://schemas.openxmlformats.org/officeDocument/2006/relationships/image" Target="../media/image19.png"/><Relationship Id="rId14" Type="http://schemas.openxmlformats.org/officeDocument/2006/relationships/image" Target="../media/image11.png"/><Relationship Id="rId16" Type="http://schemas.openxmlformats.org/officeDocument/2006/relationships/image" Target="../media/image14.png"/><Relationship Id="rId5" Type="http://schemas.openxmlformats.org/officeDocument/2006/relationships/image" Target="../media/image28.png"/><Relationship Id="rId6" Type="http://schemas.openxmlformats.org/officeDocument/2006/relationships/image" Target="../media/image17.jpg"/><Relationship Id="rId7" Type="http://schemas.openxmlformats.org/officeDocument/2006/relationships/image" Target="../media/image8.png"/><Relationship Id="rId8" Type="http://schemas.openxmlformats.org/officeDocument/2006/relationships/image" Target="../media/image1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/>
        </p:nvSpPr>
        <p:spPr>
          <a:xfrm>
            <a:off x="726840" y="1650960"/>
            <a:ext cx="856764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Ressources et stocks d'énergies fossiles</a:t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>
            <a:off x="1635120" y="2886120"/>
            <a:ext cx="6609600" cy="1448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Un approfondissement de la carte n°5 du jeu sérieux « La Fresque du Climat » pour décrire les utilisations et les impacts des énergies fossiles.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7"/>
          <p:cNvSpPr txBox="1"/>
          <p:nvPr/>
        </p:nvSpPr>
        <p:spPr>
          <a:xfrm>
            <a:off x="9415800" y="5278320"/>
            <a:ext cx="555480" cy="30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4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7"/>
          <p:cNvSpPr/>
          <p:nvPr/>
        </p:nvSpPr>
        <p:spPr>
          <a:xfrm>
            <a:off x="4301280" y="63360"/>
            <a:ext cx="5705280" cy="30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Conférences Actives Multimédias de Toulouse INP </a:t>
            </a:r>
            <a:r>
              <a:rPr b="1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0221</a:t>
            </a:r>
            <a:r>
              <a:rPr b="0" i="0" lang="fr-FR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(2021)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7"/>
          <p:cNvSpPr/>
          <p:nvPr/>
        </p:nvSpPr>
        <p:spPr>
          <a:xfrm>
            <a:off x="2668680" y="4581360"/>
            <a:ext cx="4395240" cy="62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Maxime DUPOUY, Colombine LORRAIN, Nathan Maury, Toulouse INP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281"/>
              </a:spcBef>
              <a:spcAft>
                <a:spcPts val="0"/>
              </a:spcAft>
              <a:buNone/>
            </a:pPr>
            <a:r>
              <a:rPr b="0" i="0" lang="fr-FR" sz="1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 mai 2021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00"/>
            <a:ext cx="3990240" cy="1629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Consommation en différentes énergies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6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7714825" y="1399325"/>
            <a:ext cx="23658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-80% de l’énergie provient des énergies fossiles.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-Énergies fossiles ne se sont pas substituées mais elles se sont accumulées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-Part des énergies renouvelables faibles et elles progressent moins vite que les énergies fossiles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</p:txBody>
      </p:sp>
      <p:pic>
        <p:nvPicPr>
          <p:cNvPr id="213" name="Google Shape;213;p36"/>
          <p:cNvPicPr preferRelativeResize="0"/>
          <p:nvPr/>
        </p:nvPicPr>
        <p:blipFill rotWithShape="1">
          <a:blip r:embed="rId3">
            <a:alphaModFix/>
          </a:blip>
          <a:srcRect b="2140" l="542" r="789" t="1455"/>
          <a:stretch/>
        </p:blipFill>
        <p:spPr>
          <a:xfrm>
            <a:off x="349900" y="1183250"/>
            <a:ext cx="7131650" cy="39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7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Production de pétrole selon les pays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7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0" name="Google Shape;220;p37"/>
          <p:cNvSpPr txBox="1"/>
          <p:nvPr/>
        </p:nvSpPr>
        <p:spPr>
          <a:xfrm>
            <a:off x="7498225" y="1999150"/>
            <a:ext cx="2365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-Presque tous les pays ont une production de pétrole décroissante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-Seuls les États-Unis et l’Irak ont une progression croissante durant les dernières années.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</p:txBody>
      </p:sp>
      <p:pic>
        <p:nvPicPr>
          <p:cNvPr descr="Figure 4. U.S. tight oil production accounts for all world supply growth since 2008. Incremental world crude oil + condensate production peaked in November 2018. Source: EIA &amp; Labyrinth Consulting Services, Inc." id="221" name="Google Shape;221;p37"/>
          <p:cNvPicPr preferRelativeResize="0"/>
          <p:nvPr/>
        </p:nvPicPr>
        <p:blipFill rotWithShape="1">
          <a:blip r:embed="rId3">
            <a:alphaModFix/>
          </a:blip>
          <a:srcRect b="0" l="1442" r="1091" t="0"/>
          <a:stretch/>
        </p:blipFill>
        <p:spPr>
          <a:xfrm>
            <a:off x="798100" y="772825"/>
            <a:ext cx="6333525" cy="457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Types de pétroles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8" name="Google Shape;22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">
            <a:off x="1745600" y="885157"/>
            <a:ext cx="7460837" cy="4197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Pic de pétrole conventionnel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9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39"/>
          <p:cNvSpPr txBox="1"/>
          <p:nvPr/>
        </p:nvSpPr>
        <p:spPr>
          <a:xfrm>
            <a:off x="7381575" y="1036738"/>
            <a:ext cx="23658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-Pic conventionnel (75% des réserves mondiales) a été franchis en 2008.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</a:t>
            </a:r>
            <a:r>
              <a:rPr i="1" lang="fr-FR" sz="1500"/>
              <a:t>Nouveaux</a:t>
            </a:r>
            <a:r>
              <a:rPr i="1" lang="fr-FR" sz="1500"/>
              <a:t> gisements découverts ne représentent que la moitié de ce qui serait nécessaire pour équilibrer le </a:t>
            </a:r>
            <a:r>
              <a:rPr i="1" lang="fr-FR" sz="1500"/>
              <a:t>marché</a:t>
            </a:r>
            <a:r>
              <a:rPr i="1" lang="fr-FR" sz="1500"/>
              <a:t> dans les 5 prochaines années.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-Pic final prévu aux alentours de 2025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</p:txBody>
      </p:sp>
      <p:pic>
        <p:nvPicPr>
          <p:cNvPr id="236" name="Google Shape;236;p39"/>
          <p:cNvPicPr preferRelativeResize="0"/>
          <p:nvPr/>
        </p:nvPicPr>
        <p:blipFill rotWithShape="1">
          <a:blip r:embed="rId3">
            <a:alphaModFix/>
          </a:blip>
          <a:srcRect b="6217" l="0" r="1816" t="0"/>
          <a:stretch/>
        </p:blipFill>
        <p:spPr>
          <a:xfrm>
            <a:off x="623325" y="766450"/>
            <a:ext cx="6541651" cy="461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Évolution du prix du pétrole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0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3" name="Google Shape;243;p40"/>
          <p:cNvSpPr txBox="1"/>
          <p:nvPr/>
        </p:nvSpPr>
        <p:spPr>
          <a:xfrm>
            <a:off x="7381575" y="1036738"/>
            <a:ext cx="23658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-Avec l’inflation, le pétrole a le même prix qu’en 1862.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-Modèle économiste complexe qui ne suit pas de tendance sur le long terme.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</a:t>
            </a:r>
            <a:r>
              <a:rPr i="1" lang="fr-FR" sz="1500"/>
              <a:t>Le prix du marché n’est qu’une moyenne pondérée d’un grand nombre de scénarios possibles.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</p:txBody>
      </p:sp>
      <p:pic>
        <p:nvPicPr>
          <p:cNvPr descr="aaaaaaaaaaaaaaaaaaaaaaaa" id="244" name="Google Shape;244;p40"/>
          <p:cNvPicPr preferRelativeResize="0"/>
          <p:nvPr/>
        </p:nvPicPr>
        <p:blipFill rotWithShape="1">
          <a:blip r:embed="rId3">
            <a:alphaModFix/>
          </a:blip>
          <a:srcRect b="2046" l="0" r="0" t="3631"/>
          <a:stretch/>
        </p:blipFill>
        <p:spPr>
          <a:xfrm>
            <a:off x="516322" y="1149700"/>
            <a:ext cx="6132125" cy="38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Effondrement systémique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1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6798400" y="1154213"/>
            <a:ext cx="23658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-La planète ne possède pas assez de ressources pour soutenir notre mode consommation.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-Modèle développé dans les années 70.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-Effondrement due à : l’épuisement des ressources, transformation de la biosphère, surpopulation, changement climatique...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</p:txBody>
      </p:sp>
      <p:pic>
        <p:nvPicPr>
          <p:cNvPr id="252" name="Google Shape;25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450" y="937623"/>
            <a:ext cx="5011464" cy="434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/>
          <p:nvPr/>
        </p:nvSpPr>
        <p:spPr>
          <a:xfrm>
            <a:off x="2393495" y="-49185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Exercice : Pays producteurs de pétrole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42"/>
          <p:cNvSpPr/>
          <p:nvPr/>
        </p:nvSpPr>
        <p:spPr>
          <a:xfrm>
            <a:off x="1712300" y="562025"/>
            <a:ext cx="8268600" cy="689700"/>
          </a:xfrm>
          <a:prstGeom prst="rect">
            <a:avLst/>
          </a:prstGeom>
          <a:gradFill>
            <a:gsLst>
              <a:gs pos="0">
                <a:srgbClr val="E3FBC2"/>
              </a:gs>
              <a:gs pos="100000">
                <a:srgbClr val="F4FFE6"/>
              </a:gs>
            </a:gsLst>
            <a:lin ang="16200038" scaled="0"/>
          </a:gradFill>
          <a:ln cap="flat" cmpd="sng" w="9525">
            <a:solidFill>
              <a:srgbClr val="98B855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7650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Voici une liste des plus gros producteurs de pétroles actuellement (sources EIA), 	Classez dans l’ordre du plus gros producteurs au plus petit 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2825" y="1251725"/>
            <a:ext cx="2635975" cy="4418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2"/>
          <p:cNvSpPr txBox="1"/>
          <p:nvPr/>
        </p:nvSpPr>
        <p:spPr>
          <a:xfrm>
            <a:off x="4479750" y="1335525"/>
            <a:ext cx="244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FFD966"/>
                </a:solidFill>
              </a:rPr>
              <a:t>1er</a:t>
            </a:r>
            <a:r>
              <a:rPr lang="fr-FR"/>
              <a:t>      </a:t>
            </a:r>
            <a:r>
              <a:rPr b="1" i="1" lang="fr-FR" sz="1500">
                <a:solidFill>
                  <a:schemeClr val="dk1"/>
                </a:solidFill>
              </a:rPr>
              <a:t>9 millions bpj</a:t>
            </a:r>
            <a:r>
              <a:rPr lang="fr-FR"/>
              <a:t> </a:t>
            </a:r>
            <a:endParaRPr/>
          </a:p>
        </p:txBody>
      </p:sp>
      <p:sp>
        <p:nvSpPr>
          <p:cNvPr id="262" name="Google Shape;262;p42"/>
          <p:cNvSpPr txBox="1"/>
          <p:nvPr/>
        </p:nvSpPr>
        <p:spPr>
          <a:xfrm>
            <a:off x="4479750" y="1990525"/>
            <a:ext cx="244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/>
              <a:t>5ème </a:t>
            </a:r>
            <a:r>
              <a:rPr lang="fr-FR"/>
              <a:t>   </a:t>
            </a:r>
            <a:r>
              <a:rPr lang="fr-FR"/>
              <a:t> </a:t>
            </a:r>
            <a:r>
              <a:rPr b="1" i="1" lang="fr-FR" sz="1500">
                <a:solidFill>
                  <a:schemeClr val="dk1"/>
                </a:solidFill>
              </a:rPr>
              <a:t>2</a:t>
            </a:r>
            <a:r>
              <a:rPr b="1" i="1" lang="fr-FR" sz="1500">
                <a:solidFill>
                  <a:schemeClr val="dk1"/>
                </a:solidFill>
              </a:rPr>
              <a:t> millions bpj</a:t>
            </a:r>
            <a:r>
              <a:rPr lang="fr-FR"/>
              <a:t> </a:t>
            </a:r>
            <a:endParaRPr/>
          </a:p>
        </p:txBody>
      </p:sp>
      <p:sp>
        <p:nvSpPr>
          <p:cNvPr id="263" name="Google Shape;263;p42"/>
          <p:cNvSpPr txBox="1"/>
          <p:nvPr/>
        </p:nvSpPr>
        <p:spPr>
          <a:xfrm>
            <a:off x="4479750" y="2767500"/>
            <a:ext cx="2519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E69138"/>
                </a:solidFill>
              </a:rPr>
              <a:t>3</a:t>
            </a:r>
            <a:r>
              <a:rPr b="1" lang="fr-FR" sz="2000">
                <a:solidFill>
                  <a:srgbClr val="E69138"/>
                </a:solidFill>
              </a:rPr>
              <a:t>ème     </a:t>
            </a:r>
            <a:r>
              <a:rPr b="1" i="1" lang="fr-FR" sz="1500">
                <a:solidFill>
                  <a:schemeClr val="dk1"/>
                </a:solidFill>
              </a:rPr>
              <a:t>4</a:t>
            </a:r>
            <a:r>
              <a:rPr b="1" i="1" lang="fr-FR" sz="1500">
                <a:solidFill>
                  <a:schemeClr val="dk1"/>
                </a:solidFill>
              </a:rPr>
              <a:t> millions bpj</a:t>
            </a:r>
            <a:r>
              <a:rPr lang="fr-FR"/>
              <a:t> </a:t>
            </a:r>
            <a:endParaRPr/>
          </a:p>
        </p:txBody>
      </p:sp>
      <p:sp>
        <p:nvSpPr>
          <p:cNvPr id="264" name="Google Shape;264;p42"/>
          <p:cNvSpPr txBox="1"/>
          <p:nvPr/>
        </p:nvSpPr>
        <p:spPr>
          <a:xfrm>
            <a:off x="4851000" y="3448650"/>
            <a:ext cx="244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/>
              <a:t>4</a:t>
            </a:r>
            <a:r>
              <a:rPr b="1" lang="fr-FR" sz="1800"/>
              <a:t>ème</a:t>
            </a:r>
            <a:r>
              <a:rPr lang="fr-FR"/>
              <a:t>    </a:t>
            </a:r>
            <a:r>
              <a:rPr b="1" i="1" lang="fr-FR" sz="1500">
                <a:solidFill>
                  <a:schemeClr val="dk1"/>
                </a:solidFill>
              </a:rPr>
              <a:t>2,5</a:t>
            </a:r>
            <a:r>
              <a:rPr b="1" i="1" lang="fr-FR" sz="1500">
                <a:solidFill>
                  <a:schemeClr val="dk1"/>
                </a:solidFill>
              </a:rPr>
              <a:t> millions bpj</a:t>
            </a:r>
            <a:r>
              <a:rPr lang="fr-FR"/>
              <a:t> </a:t>
            </a:r>
            <a:endParaRPr/>
          </a:p>
        </p:txBody>
      </p:sp>
      <p:sp>
        <p:nvSpPr>
          <p:cNvPr id="265" name="Google Shape;265;p42"/>
          <p:cNvSpPr txBox="1"/>
          <p:nvPr/>
        </p:nvSpPr>
        <p:spPr>
          <a:xfrm>
            <a:off x="4956925" y="4241088"/>
            <a:ext cx="267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1800"/>
              <a:t>6</a:t>
            </a:r>
            <a:r>
              <a:rPr b="1" lang="fr-FR" sz="1800"/>
              <a:t>ème</a:t>
            </a:r>
            <a:r>
              <a:rPr lang="fr-FR"/>
              <a:t>     </a:t>
            </a:r>
            <a:r>
              <a:rPr b="1" i="1" lang="fr-FR" sz="1500">
                <a:solidFill>
                  <a:schemeClr val="dk1"/>
                </a:solidFill>
              </a:rPr>
              <a:t>1,25</a:t>
            </a:r>
            <a:r>
              <a:rPr b="1" i="1" lang="fr-FR" sz="1500">
                <a:solidFill>
                  <a:schemeClr val="dk1"/>
                </a:solidFill>
              </a:rPr>
              <a:t> millions bpj</a:t>
            </a:r>
            <a:r>
              <a:rPr lang="fr-FR"/>
              <a:t> </a:t>
            </a:r>
            <a:endParaRPr/>
          </a:p>
        </p:txBody>
      </p:sp>
      <p:sp>
        <p:nvSpPr>
          <p:cNvPr id="266" name="Google Shape;266;p42"/>
          <p:cNvSpPr txBox="1"/>
          <p:nvPr/>
        </p:nvSpPr>
        <p:spPr>
          <a:xfrm>
            <a:off x="4698300" y="5033525"/>
            <a:ext cx="2602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>
                <a:solidFill>
                  <a:srgbClr val="CCCCCC"/>
                </a:solidFill>
              </a:rPr>
              <a:t>2</a:t>
            </a:r>
            <a:r>
              <a:rPr b="1" lang="fr-FR" sz="2000">
                <a:solidFill>
                  <a:srgbClr val="CCCCCC"/>
                </a:solidFill>
              </a:rPr>
              <a:t>ème</a:t>
            </a:r>
            <a:r>
              <a:rPr lang="fr-FR"/>
              <a:t>        </a:t>
            </a:r>
            <a:r>
              <a:rPr b="1" i="1" lang="fr-FR" sz="1500">
                <a:solidFill>
                  <a:schemeClr val="dk1"/>
                </a:solidFill>
              </a:rPr>
              <a:t>5</a:t>
            </a:r>
            <a:r>
              <a:rPr b="1" i="1" lang="fr-FR" sz="1500">
                <a:solidFill>
                  <a:schemeClr val="dk1"/>
                </a:solidFill>
              </a:rPr>
              <a:t> millions bpj</a:t>
            </a:r>
            <a:r>
              <a:rPr lang="fr-FR"/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/>
        </p:nvSpPr>
        <p:spPr>
          <a:xfrm>
            <a:off x="2393495" y="-49185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Exercice : Demande de Pétrole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43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3" name="Google Shape;273;p43"/>
          <p:cNvSpPr/>
          <p:nvPr/>
        </p:nvSpPr>
        <p:spPr>
          <a:xfrm>
            <a:off x="1712300" y="562025"/>
            <a:ext cx="8268600" cy="689700"/>
          </a:xfrm>
          <a:prstGeom prst="rect">
            <a:avLst/>
          </a:prstGeom>
          <a:gradFill>
            <a:gsLst>
              <a:gs pos="0">
                <a:srgbClr val="E3FBC2"/>
              </a:gs>
              <a:gs pos="100000">
                <a:srgbClr val="F4FFE6"/>
              </a:gs>
            </a:gsLst>
            <a:lin ang="16200038" scaled="0"/>
          </a:gradFill>
          <a:ln cap="flat" cmpd="sng" w="9525">
            <a:solidFill>
              <a:srgbClr val="98B855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7650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Selon l'Agence Internationale de l'Énergie, la demande pétrolière mondiale pourrait dépasser dans 30 ans celle d'aujourd'hui de :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8925" y="1493619"/>
            <a:ext cx="1091350" cy="7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4600" y="2430737"/>
            <a:ext cx="1780650" cy="127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4313" y="3706375"/>
            <a:ext cx="2641226" cy="189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3"/>
          <p:cNvSpPr txBox="1"/>
          <p:nvPr/>
        </p:nvSpPr>
        <p:spPr>
          <a:xfrm>
            <a:off x="4840150" y="1638225"/>
            <a:ext cx="214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20%</a:t>
            </a:r>
            <a:endParaRPr b="1" i="1" sz="2000"/>
          </a:p>
        </p:txBody>
      </p:sp>
      <p:sp>
        <p:nvSpPr>
          <p:cNvPr id="278" name="Google Shape;278;p43"/>
          <p:cNvSpPr txBox="1"/>
          <p:nvPr/>
        </p:nvSpPr>
        <p:spPr>
          <a:xfrm>
            <a:off x="5288400" y="2902850"/>
            <a:ext cx="71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4</a:t>
            </a:r>
            <a:r>
              <a:rPr b="1" i="1" lang="fr-FR" sz="2000"/>
              <a:t>0%</a:t>
            </a:r>
            <a:endParaRPr b="1" i="1" sz="2000"/>
          </a:p>
        </p:txBody>
      </p:sp>
      <p:sp>
        <p:nvSpPr>
          <p:cNvPr id="279" name="Google Shape;279;p43"/>
          <p:cNvSpPr txBox="1"/>
          <p:nvPr/>
        </p:nvSpPr>
        <p:spPr>
          <a:xfrm>
            <a:off x="6021525" y="4554275"/>
            <a:ext cx="2149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60</a:t>
            </a:r>
            <a:r>
              <a:rPr b="1" i="1" lang="fr-FR" sz="2000"/>
              <a:t>%</a:t>
            </a:r>
            <a:endParaRPr b="1" i="1" sz="2000"/>
          </a:p>
        </p:txBody>
      </p:sp>
      <p:sp>
        <p:nvSpPr>
          <p:cNvPr id="280" name="Google Shape;280;p43"/>
          <p:cNvSpPr/>
          <p:nvPr/>
        </p:nvSpPr>
        <p:spPr>
          <a:xfrm rot="5400000">
            <a:off x="6077000" y="4126250"/>
            <a:ext cx="5541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3"/>
          <p:cNvSpPr/>
          <p:nvPr/>
        </p:nvSpPr>
        <p:spPr>
          <a:xfrm rot="10800000">
            <a:off x="6779600" y="4649675"/>
            <a:ext cx="5520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43"/>
          <p:cNvSpPr/>
          <p:nvPr/>
        </p:nvSpPr>
        <p:spPr>
          <a:xfrm rot="-5400000">
            <a:off x="6102650" y="5147400"/>
            <a:ext cx="5028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/>
        </p:nvSpPr>
        <p:spPr>
          <a:xfrm>
            <a:off x="2393495" y="-49185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Exercice : </a:t>
            </a:r>
            <a:r>
              <a:rPr b="1"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Secteurs consommateurs de pétrole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4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44"/>
          <p:cNvSpPr/>
          <p:nvPr/>
        </p:nvSpPr>
        <p:spPr>
          <a:xfrm>
            <a:off x="1712300" y="562025"/>
            <a:ext cx="8268600" cy="492600"/>
          </a:xfrm>
          <a:prstGeom prst="rect">
            <a:avLst/>
          </a:prstGeom>
          <a:gradFill>
            <a:gsLst>
              <a:gs pos="0">
                <a:srgbClr val="E3FBC2"/>
              </a:gs>
              <a:gs pos="100000">
                <a:srgbClr val="F4FFE6"/>
              </a:gs>
            </a:gsLst>
            <a:lin ang="16200038" scaled="0"/>
          </a:gradFill>
          <a:ln cap="flat" cmpd="sng" w="9525">
            <a:solidFill>
              <a:srgbClr val="98B855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7650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Donnez le 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pourcentage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 de chaque secteur dans leur utilisation du pétrole :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4"/>
          <p:cNvSpPr txBox="1"/>
          <p:nvPr/>
        </p:nvSpPr>
        <p:spPr>
          <a:xfrm>
            <a:off x="4650313" y="2082363"/>
            <a:ext cx="78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65%</a:t>
            </a:r>
            <a:endParaRPr b="1" i="1" sz="2000"/>
          </a:p>
        </p:txBody>
      </p:sp>
      <p:sp>
        <p:nvSpPr>
          <p:cNvPr id="291" name="Google Shape;291;p44"/>
          <p:cNvSpPr txBox="1"/>
          <p:nvPr/>
        </p:nvSpPr>
        <p:spPr>
          <a:xfrm>
            <a:off x="3930238" y="4351488"/>
            <a:ext cx="71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8</a:t>
            </a:r>
            <a:r>
              <a:rPr b="1" i="1" lang="fr-FR" sz="2000"/>
              <a:t>%</a:t>
            </a:r>
            <a:endParaRPr b="1" i="1" sz="2000"/>
          </a:p>
        </p:txBody>
      </p:sp>
      <p:sp>
        <p:nvSpPr>
          <p:cNvPr id="292" name="Google Shape;292;p44"/>
          <p:cNvSpPr txBox="1"/>
          <p:nvPr/>
        </p:nvSpPr>
        <p:spPr>
          <a:xfrm>
            <a:off x="8535475" y="2082375"/>
            <a:ext cx="78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16</a:t>
            </a:r>
            <a:r>
              <a:rPr b="1" i="1" lang="fr-FR" sz="2000"/>
              <a:t>%</a:t>
            </a:r>
            <a:endParaRPr b="1" i="1" sz="2000"/>
          </a:p>
        </p:txBody>
      </p:sp>
      <p:pic>
        <p:nvPicPr>
          <p:cNvPr id="293" name="Google Shape;29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550" y="1517450"/>
            <a:ext cx="3590949" cy="16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6130" y="3816824"/>
            <a:ext cx="2452301" cy="13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3550" y="1517450"/>
            <a:ext cx="1378225" cy="13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7671" y="3572625"/>
            <a:ext cx="1829967" cy="16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 txBox="1"/>
          <p:nvPr/>
        </p:nvSpPr>
        <p:spPr>
          <a:xfrm>
            <a:off x="8535475" y="4517475"/>
            <a:ext cx="780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11%</a:t>
            </a:r>
            <a:endParaRPr b="1" i="1"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5"/>
          <p:cNvSpPr txBox="1"/>
          <p:nvPr/>
        </p:nvSpPr>
        <p:spPr>
          <a:xfrm>
            <a:off x="2393495" y="-49185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Exercice : Pétrole non conventionnel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5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45"/>
          <p:cNvSpPr/>
          <p:nvPr/>
        </p:nvSpPr>
        <p:spPr>
          <a:xfrm>
            <a:off x="1712300" y="562025"/>
            <a:ext cx="8268600" cy="689700"/>
          </a:xfrm>
          <a:prstGeom prst="rect">
            <a:avLst/>
          </a:prstGeom>
          <a:gradFill>
            <a:gsLst>
              <a:gs pos="0">
                <a:srgbClr val="E3FBC2"/>
              </a:gs>
              <a:gs pos="100000">
                <a:srgbClr val="F4FFE6"/>
              </a:gs>
            </a:gsLst>
            <a:lin ang="16200038" scaled="0"/>
          </a:gradFill>
          <a:ln cap="flat" cmpd="sng" w="9525">
            <a:solidFill>
              <a:srgbClr val="98B855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7650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Quelle(s) </a:t>
            </a: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affirmation(s) est/sont correcte(s) à propos des réserves de pétroles non conventionnelles 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5"/>
          <p:cNvSpPr txBox="1"/>
          <p:nvPr/>
        </p:nvSpPr>
        <p:spPr>
          <a:xfrm>
            <a:off x="1099950" y="1749150"/>
            <a:ext cx="4304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Ce sont des réserves très rares. </a:t>
            </a:r>
            <a:endParaRPr b="1" i="1" sz="2000"/>
          </a:p>
        </p:txBody>
      </p:sp>
      <p:sp>
        <p:nvSpPr>
          <p:cNvPr id="306" name="Google Shape;306;p45"/>
          <p:cNvSpPr txBox="1"/>
          <p:nvPr/>
        </p:nvSpPr>
        <p:spPr>
          <a:xfrm>
            <a:off x="1099950" y="2574975"/>
            <a:ext cx="78312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Ce sont des réserves qui sont faciles d'accès et peu coûteuses pour atteindre le gaz du gisement.</a:t>
            </a:r>
            <a:endParaRPr b="1" i="1" sz="2000"/>
          </a:p>
        </p:txBody>
      </p:sp>
      <p:sp>
        <p:nvSpPr>
          <p:cNvPr id="307" name="Google Shape;307;p45"/>
          <p:cNvSpPr txBox="1"/>
          <p:nvPr/>
        </p:nvSpPr>
        <p:spPr>
          <a:xfrm>
            <a:off x="1183300" y="3708600"/>
            <a:ext cx="6714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000"/>
              <a:t>Ce sont des réserves difficiles et très coûteuses à atteindre.</a:t>
            </a:r>
            <a:endParaRPr b="1" i="1" sz="2000"/>
          </a:p>
        </p:txBody>
      </p:sp>
      <p:sp>
        <p:nvSpPr>
          <p:cNvPr id="308" name="Google Shape;308;p45"/>
          <p:cNvSpPr txBox="1"/>
          <p:nvPr/>
        </p:nvSpPr>
        <p:spPr>
          <a:xfrm>
            <a:off x="716800" y="1749150"/>
            <a:ext cx="46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/>
              <a:t>1)</a:t>
            </a:r>
            <a:endParaRPr b="1" sz="2000"/>
          </a:p>
        </p:txBody>
      </p:sp>
      <p:sp>
        <p:nvSpPr>
          <p:cNvPr id="309" name="Google Shape;309;p45"/>
          <p:cNvSpPr txBox="1"/>
          <p:nvPr/>
        </p:nvSpPr>
        <p:spPr>
          <a:xfrm>
            <a:off x="716800" y="2728875"/>
            <a:ext cx="46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/>
              <a:t>2</a:t>
            </a:r>
            <a:r>
              <a:rPr b="1" lang="fr-FR" sz="2000"/>
              <a:t>)</a:t>
            </a:r>
            <a:endParaRPr b="1" sz="2000"/>
          </a:p>
        </p:txBody>
      </p:sp>
      <p:sp>
        <p:nvSpPr>
          <p:cNvPr id="310" name="Google Shape;310;p45"/>
          <p:cNvSpPr txBox="1"/>
          <p:nvPr/>
        </p:nvSpPr>
        <p:spPr>
          <a:xfrm>
            <a:off x="716800" y="3862500"/>
            <a:ext cx="466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000"/>
              <a:t>3</a:t>
            </a:r>
            <a:r>
              <a:rPr b="1" lang="fr-FR" sz="2000"/>
              <a:t>)</a:t>
            </a:r>
            <a:endParaRPr b="1" sz="2000"/>
          </a:p>
        </p:txBody>
      </p:sp>
      <p:pic>
        <p:nvPicPr>
          <p:cNvPr id="311" name="Google Shape;31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9825" y="3501025"/>
            <a:ext cx="1430059" cy="121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0670" y="1595250"/>
            <a:ext cx="800400" cy="8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1145" y="2435075"/>
            <a:ext cx="800400" cy="8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/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« Conférences Actives Multimédias »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381600" y="869040"/>
            <a:ext cx="8415360" cy="3678840"/>
          </a:xfrm>
          <a:prstGeom prst="rect">
            <a:avLst/>
          </a:prstGeom>
          <a:gradFill>
            <a:gsLst>
              <a:gs pos="0">
                <a:srgbClr val="BFECFF"/>
              </a:gs>
              <a:gs pos="100000">
                <a:srgbClr val="E6F7FF"/>
              </a:gs>
            </a:gsLst>
            <a:lin ang="16200000" scaled="0"/>
          </a:gradFill>
          <a:ln cap="flat" cmpd="sng" w="9525">
            <a:solidFill>
              <a:srgbClr val="46AA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« Conférence Active Multimédia » (CAM) est un séquence pédagogique répondant aux critères suivants (CAPRIDAP) :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0" marL="2570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Courte 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demi-heure doit suffire pour la jouer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0" marL="2570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Active 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jeu sérieux, comme par exemple une mini-fresque, y est central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0" marL="2570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Présentée 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diaporama est présenté par une ou plusieurs personnes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0" marL="2570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Reproductible 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une vidéo en ligne permet de rejouer le diaporama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0" marL="2570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Interactive 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questions de compréhension motivent des échanges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0" marL="2570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Documentée 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 ressources en ligne permettent d'approfondir les notions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0" marL="2570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Autoporteuse 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séquence forme un tout facilement exportable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680" lvl="0" marL="25704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Portable : </a:t>
            </a: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les ressources permettent de la rejouer avec peu de préparation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7823880" y="5278320"/>
            <a:ext cx="711720" cy="30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8"/>
          <p:cNvSpPr/>
          <p:nvPr/>
        </p:nvSpPr>
        <p:spPr>
          <a:xfrm>
            <a:off x="833400" y="4800600"/>
            <a:ext cx="4794120" cy="364680"/>
          </a:xfrm>
          <a:prstGeom prst="rect">
            <a:avLst/>
          </a:prstGeom>
          <a:solidFill>
            <a:srgbClr val="4F81BD"/>
          </a:solidFill>
          <a:ln cap="flat" cmpd="sng" w="38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7647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https://enseeiht.scenari-community.org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6"/>
          <p:cNvSpPr txBox="1"/>
          <p:nvPr/>
        </p:nvSpPr>
        <p:spPr>
          <a:xfrm>
            <a:off x="2393495" y="-49185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Exercice : Demande de Pétrole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6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Google Shape;320;p46"/>
          <p:cNvSpPr/>
          <p:nvPr/>
        </p:nvSpPr>
        <p:spPr>
          <a:xfrm>
            <a:off x="1712300" y="562025"/>
            <a:ext cx="8268600" cy="689700"/>
          </a:xfrm>
          <a:prstGeom prst="rect">
            <a:avLst/>
          </a:prstGeom>
          <a:gradFill>
            <a:gsLst>
              <a:gs pos="0">
                <a:srgbClr val="E3FBC2"/>
              </a:gs>
              <a:gs pos="100000">
                <a:srgbClr val="F4FFE6"/>
              </a:gs>
            </a:gsLst>
            <a:lin ang="16200038" scaled="0"/>
          </a:gradFill>
          <a:ln cap="flat" cmpd="sng" w="9525">
            <a:solidFill>
              <a:srgbClr val="98B855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7650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Calibri"/>
                <a:ea typeface="Calibri"/>
                <a:cs typeface="Calibri"/>
                <a:sym typeface="Calibri"/>
              </a:rPr>
              <a:t>En quelle année le pic de pétrole non conventionnel est attendu selon les derniers rapports de l’AIE ?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6"/>
          <p:cNvSpPr txBox="1"/>
          <p:nvPr/>
        </p:nvSpPr>
        <p:spPr>
          <a:xfrm>
            <a:off x="2699550" y="2215913"/>
            <a:ext cx="1091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500"/>
              <a:t>2025</a:t>
            </a:r>
            <a:endParaRPr b="1" i="1" sz="2500"/>
          </a:p>
        </p:txBody>
      </p:sp>
      <p:sp>
        <p:nvSpPr>
          <p:cNvPr id="322" name="Google Shape;322;p46"/>
          <p:cNvSpPr txBox="1"/>
          <p:nvPr/>
        </p:nvSpPr>
        <p:spPr>
          <a:xfrm>
            <a:off x="4357338" y="4584800"/>
            <a:ext cx="1091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500"/>
              <a:t>2030</a:t>
            </a:r>
            <a:endParaRPr b="1" i="1" sz="2500"/>
          </a:p>
        </p:txBody>
      </p:sp>
      <p:sp>
        <p:nvSpPr>
          <p:cNvPr id="323" name="Google Shape;323;p46"/>
          <p:cNvSpPr/>
          <p:nvPr/>
        </p:nvSpPr>
        <p:spPr>
          <a:xfrm rot="-3069432">
            <a:off x="887221" y="3514302"/>
            <a:ext cx="2391157" cy="301495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6"/>
          <p:cNvSpPr/>
          <p:nvPr/>
        </p:nvSpPr>
        <p:spPr>
          <a:xfrm rot="3291468">
            <a:off x="3142701" y="3594208"/>
            <a:ext cx="2147296" cy="30188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6"/>
          <p:cNvSpPr txBox="1"/>
          <p:nvPr/>
        </p:nvSpPr>
        <p:spPr>
          <a:xfrm>
            <a:off x="377150" y="4584800"/>
            <a:ext cx="2137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500"/>
              <a:t>Aujourd’hui</a:t>
            </a:r>
            <a:endParaRPr b="1" i="1" sz="2500"/>
          </a:p>
        </p:txBody>
      </p:sp>
      <p:sp>
        <p:nvSpPr>
          <p:cNvPr id="326" name="Google Shape;326;p46"/>
          <p:cNvSpPr txBox="1"/>
          <p:nvPr/>
        </p:nvSpPr>
        <p:spPr>
          <a:xfrm>
            <a:off x="6301025" y="2062700"/>
            <a:ext cx="1091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500"/>
              <a:t>2035</a:t>
            </a:r>
            <a:endParaRPr b="1" i="1" sz="2700"/>
          </a:p>
        </p:txBody>
      </p:sp>
      <p:sp>
        <p:nvSpPr>
          <p:cNvPr id="327" name="Google Shape;327;p46"/>
          <p:cNvSpPr txBox="1"/>
          <p:nvPr/>
        </p:nvSpPr>
        <p:spPr>
          <a:xfrm>
            <a:off x="8782850" y="4584800"/>
            <a:ext cx="1091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-FR" sz="2500"/>
              <a:t>2040</a:t>
            </a:r>
            <a:endParaRPr b="1" i="1" sz="2500"/>
          </a:p>
        </p:txBody>
      </p:sp>
      <p:sp>
        <p:nvSpPr>
          <p:cNvPr id="328" name="Google Shape;328;p46"/>
          <p:cNvSpPr/>
          <p:nvPr/>
        </p:nvSpPr>
        <p:spPr>
          <a:xfrm rot="-3225073">
            <a:off x="4663520" y="3378272"/>
            <a:ext cx="2374460" cy="30175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6"/>
          <p:cNvSpPr/>
          <p:nvPr/>
        </p:nvSpPr>
        <p:spPr>
          <a:xfrm rot="3020785">
            <a:off x="6613972" y="3410944"/>
            <a:ext cx="2693278" cy="301912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6"/>
          <p:cNvSpPr/>
          <p:nvPr/>
        </p:nvSpPr>
        <p:spPr>
          <a:xfrm>
            <a:off x="3062500" y="2785325"/>
            <a:ext cx="300000" cy="881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6"/>
          <p:cNvSpPr/>
          <p:nvPr/>
        </p:nvSpPr>
        <p:spPr>
          <a:xfrm rot="10800000">
            <a:off x="3062500" y="1400878"/>
            <a:ext cx="300000" cy="881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00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/>
          <p:nvPr/>
        </p:nvSpPr>
        <p:spPr>
          <a:xfrm>
            <a:off x="2634120" y="8964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Carte </a:t>
            </a:r>
            <a:r>
              <a:rPr lang="fr-FR" sz="21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jeu sérieux « La Fresque du Climat »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7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8" name="Google Shape;338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880" y="1463040"/>
            <a:ext cx="5212078" cy="295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0" y="1459080"/>
            <a:ext cx="4331521" cy="295631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7"/>
          <p:cNvSpPr/>
          <p:nvPr/>
        </p:nvSpPr>
        <p:spPr>
          <a:xfrm>
            <a:off x="833400" y="4800600"/>
            <a:ext cx="4794000" cy="364800"/>
          </a:xfrm>
          <a:prstGeom prst="rect">
            <a:avLst/>
          </a:prstGeom>
          <a:solidFill>
            <a:srgbClr val="4F81BD"/>
          </a:solidFill>
          <a:ln cap="flat" cmpd="sng" w="38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7650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https://enseeiht.scenari-community.org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/>
        </p:nvSpPr>
        <p:spPr>
          <a:xfrm>
            <a:off x="292896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Fresque du Climat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9"/>
          <p:cNvSpPr txBox="1"/>
          <p:nvPr/>
        </p:nvSpPr>
        <p:spPr>
          <a:xfrm>
            <a:off x="7823880" y="5278320"/>
            <a:ext cx="711720" cy="30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9440" y="779760"/>
            <a:ext cx="9884520" cy="3251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&#10;&#10;Description générée automatiquement" id="142" name="Google Shape;142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3120" y="4272120"/>
            <a:ext cx="4007160" cy="1030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/>
        </p:nvSpPr>
        <p:spPr>
          <a:xfrm>
            <a:off x="2634120" y="89640"/>
            <a:ext cx="7042680" cy="689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Carte </a:t>
            </a:r>
            <a:r>
              <a:rPr lang="fr-FR" sz="21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du jeu sérieux « La Fresque du Climat »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0"/>
          <p:cNvSpPr txBox="1"/>
          <p:nvPr/>
        </p:nvSpPr>
        <p:spPr>
          <a:xfrm>
            <a:off x="7823880" y="5278320"/>
            <a:ext cx="711720" cy="30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880" y="1463040"/>
            <a:ext cx="5212080" cy="2952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0" y="1459080"/>
            <a:ext cx="4331520" cy="295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/>
          <p:nvPr/>
        </p:nvSpPr>
        <p:spPr>
          <a:xfrm>
            <a:off x="1936410" y="-6135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Mini-Fresque en cartes réelles ou sur MURAL</a:t>
            </a:r>
            <a:endParaRPr b="0" i="0" sz="2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7823880" y="5278320"/>
            <a:ext cx="711720" cy="30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31"/>
          <p:cNvSpPr/>
          <p:nvPr/>
        </p:nvSpPr>
        <p:spPr>
          <a:xfrm>
            <a:off x="2212178" y="595355"/>
            <a:ext cx="7089600" cy="364800"/>
          </a:xfrm>
          <a:prstGeom prst="rect">
            <a:avLst/>
          </a:prstGeom>
          <a:gradFill>
            <a:gsLst>
              <a:gs pos="0">
                <a:srgbClr val="E3FBC2"/>
              </a:gs>
              <a:gs pos="100000">
                <a:srgbClr val="F4FFE6"/>
              </a:gs>
            </a:gsLst>
            <a:lin ang="16200000" scaled="0"/>
          </a:gradFill>
          <a:ln cap="flat" cmpd="sng" w="9525">
            <a:solidFill>
              <a:srgbClr val="98B855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7647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But du jeu : matérialiser des liens entre les cartes en dessinant des flèches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/>
          <p:nvPr/>
        </p:nvSpPr>
        <p:spPr>
          <a:xfrm>
            <a:off x="2786060" y="1123350"/>
            <a:ext cx="5483100" cy="364800"/>
          </a:xfrm>
          <a:prstGeom prst="rect">
            <a:avLst/>
          </a:prstGeom>
          <a:solidFill>
            <a:srgbClr val="4F81BD"/>
          </a:solidFill>
          <a:ln cap="flat" cmpd="sng" w="38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dir="5400000" dist="20160">
              <a:srgbClr val="000000">
                <a:alpha val="37647"/>
              </a:srgbClr>
            </a:outerShdw>
          </a:effectLst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https://enseeiht.scenari-community.org/210221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9150" y="85100"/>
            <a:ext cx="1780920" cy="50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731524"/>
            <a:ext cx="1408769" cy="845375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" y="1576900"/>
            <a:ext cx="1408775" cy="96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109692">
            <a:off x="4313800" y="2900637"/>
            <a:ext cx="1453021" cy="96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569966">
            <a:off x="498338" y="3248658"/>
            <a:ext cx="1596100" cy="8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 rotWithShape="1">
          <a:blip r:embed="rId8">
            <a:alphaModFix/>
          </a:blip>
          <a:srcRect b="1691" l="943" r="756" t="1633"/>
          <a:stretch/>
        </p:blipFill>
        <p:spPr>
          <a:xfrm rot="675033">
            <a:off x="3821750" y="1781075"/>
            <a:ext cx="1408775" cy="801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028707">
            <a:off x="7308686" y="2942475"/>
            <a:ext cx="1453025" cy="881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 rotWithShape="1">
          <a:blip r:embed="rId10">
            <a:alphaModFix/>
          </a:blip>
          <a:srcRect b="2140" l="542" r="789" t="1455"/>
          <a:stretch/>
        </p:blipFill>
        <p:spPr>
          <a:xfrm rot="-1580733">
            <a:off x="4175489" y="4381996"/>
            <a:ext cx="1606396" cy="882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4. U.S. tight oil production accounts for all world supply growth since 2008. Incremental world crude oil + condensate production peaked in November 2018. Source: EIA &amp; Labyrinth Consulting Services, Inc." id="167" name="Google Shape;167;p31"/>
          <p:cNvPicPr preferRelativeResize="0"/>
          <p:nvPr/>
        </p:nvPicPr>
        <p:blipFill rotWithShape="1">
          <a:blip r:embed="rId11">
            <a:alphaModFix/>
          </a:blip>
          <a:srcRect b="0" l="1442" r="1091" t="0"/>
          <a:stretch/>
        </p:blipFill>
        <p:spPr>
          <a:xfrm rot="-1770314">
            <a:off x="5808800" y="1969625"/>
            <a:ext cx="1596100" cy="1153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2035081">
            <a:off x="6007327" y="4107324"/>
            <a:ext cx="1596100" cy="89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1"/>
          <p:cNvPicPr preferRelativeResize="0"/>
          <p:nvPr/>
        </p:nvPicPr>
        <p:blipFill rotWithShape="1">
          <a:blip r:embed="rId13">
            <a:alphaModFix/>
          </a:blip>
          <a:srcRect b="6217" l="0" r="1816" t="0"/>
          <a:stretch/>
        </p:blipFill>
        <p:spPr>
          <a:xfrm rot="296491">
            <a:off x="8413728" y="1486962"/>
            <a:ext cx="1619372" cy="1141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aaaaaaaaaaaaaaaaaaaaaaa" id="170" name="Google Shape;170;p31"/>
          <p:cNvPicPr preferRelativeResize="0"/>
          <p:nvPr/>
        </p:nvPicPr>
        <p:blipFill rotWithShape="1">
          <a:blip r:embed="rId14">
            <a:alphaModFix/>
          </a:blip>
          <a:srcRect b="2046" l="0" r="0" t="3631"/>
          <a:stretch/>
        </p:blipFill>
        <p:spPr>
          <a:xfrm rot="1519921">
            <a:off x="2021947" y="2254637"/>
            <a:ext cx="1780925" cy="1129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 rot="727814">
            <a:off x="8283900" y="3958322"/>
            <a:ext cx="1453027" cy="1258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1"/>
          <p:cNvPicPr preferRelativeResize="0"/>
          <p:nvPr/>
        </p:nvPicPr>
        <p:blipFill rotWithShape="1">
          <a:blip r:embed="rId16">
            <a:alphaModFix/>
          </a:blip>
          <a:srcRect b="3930" l="4319" r="7884" t="3149"/>
          <a:stretch/>
        </p:blipFill>
        <p:spPr>
          <a:xfrm>
            <a:off x="1432975" y="4203724"/>
            <a:ext cx="2456923" cy="1376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Sources d’énergies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50" y="689700"/>
            <a:ext cx="7197700" cy="47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2"/>
          <p:cNvSpPr txBox="1"/>
          <p:nvPr/>
        </p:nvSpPr>
        <p:spPr>
          <a:xfrm>
            <a:off x="5832000" y="-415375"/>
            <a:ext cx="80913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2"/>
          <p:cNvSpPr txBox="1"/>
          <p:nvPr/>
        </p:nvSpPr>
        <p:spPr>
          <a:xfrm>
            <a:off x="7714825" y="750975"/>
            <a:ext cx="23658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-Phénomènes pour retirer de l’énergie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-Fondement de toute production industrielle, du transport, la transformation, la distribution, la commercialisation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-Energie primaire puis éventuellement transformée en énergie secondaire puis stockée (sauf pour l’électricité !) puis </a:t>
            </a:r>
            <a:r>
              <a:rPr i="1" lang="fr-FR" sz="1500"/>
              <a:t>transportée</a:t>
            </a:r>
            <a:r>
              <a:rPr i="1" lang="fr-FR" sz="1500"/>
              <a:t> et distribuée sous forme d’énergie finale</a:t>
            </a:r>
            <a:endParaRPr i="1"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Efficacité des sources d’énergies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3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7714825" y="1588475"/>
            <a:ext cx="23658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-Pétrole : meilleure combinaison entre facilité d’exploitation et concentration de la </a:t>
            </a:r>
            <a:r>
              <a:rPr i="1" lang="fr-FR" sz="1500"/>
              <a:t>ressource</a:t>
            </a:r>
            <a:r>
              <a:rPr i="1" lang="fr-FR" sz="1500"/>
              <a:t>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-Autres énergies moins polyvalentes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00" y="1105298"/>
            <a:ext cx="7526425" cy="39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PIB en fonction de l’énergie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4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7714825" y="2067300"/>
            <a:ext cx="23658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-Relation </a:t>
            </a:r>
            <a:r>
              <a:rPr i="1" lang="fr-FR" sz="1500"/>
              <a:t>linéaire</a:t>
            </a:r>
            <a:r>
              <a:rPr i="1" lang="fr-FR" sz="1500"/>
              <a:t> entre le PIB et l’énergie consommée.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-Le PIB est donc totalement dépendant de </a:t>
            </a:r>
            <a:r>
              <a:rPr i="1" lang="fr-FR" sz="1500"/>
              <a:t>l'énergie</a:t>
            </a:r>
            <a:r>
              <a:rPr i="1" lang="fr-FR" sz="1500"/>
              <a:t> consommée.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</p:txBody>
      </p:sp>
      <p:pic>
        <p:nvPicPr>
          <p:cNvPr id="197" name="Google Shape;197;p34"/>
          <p:cNvPicPr preferRelativeResize="0"/>
          <p:nvPr/>
        </p:nvPicPr>
        <p:blipFill rotWithShape="1">
          <a:blip r:embed="rId3">
            <a:alphaModFix/>
          </a:blip>
          <a:srcRect b="1691" l="943" r="756" t="1633"/>
          <a:stretch/>
        </p:blipFill>
        <p:spPr>
          <a:xfrm>
            <a:off x="226675" y="900000"/>
            <a:ext cx="7488150" cy="4259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/>
        </p:nvSpPr>
        <p:spPr>
          <a:xfrm>
            <a:off x="2450845" y="-10"/>
            <a:ext cx="70428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500">
                <a:latin typeface="Calibri"/>
                <a:ea typeface="Calibri"/>
                <a:cs typeface="Calibri"/>
                <a:sym typeface="Calibri"/>
              </a:rPr>
              <a:t>Évolution de la population mondiale</a:t>
            </a:r>
            <a:endParaRPr b="1" i="0" sz="2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7823880" y="5278320"/>
            <a:ext cx="7116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2000" u="none" cap="none" strike="noStrike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0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4" name="Google Shape;204;p35"/>
          <p:cNvSpPr txBox="1"/>
          <p:nvPr/>
        </p:nvSpPr>
        <p:spPr>
          <a:xfrm>
            <a:off x="7714825" y="1717400"/>
            <a:ext cx="2365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-Le </a:t>
            </a:r>
            <a:r>
              <a:rPr i="1" lang="fr-FR" sz="1500"/>
              <a:t>développement</a:t>
            </a:r>
            <a:r>
              <a:rPr i="1" lang="fr-FR" sz="1500"/>
              <a:t> des énergies fossiles à ouvert la voie à la révolution industrielle et à l’explosion de la démographie.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-FR" sz="1500"/>
              <a:t>-Amélioration des conditions de vie grâce aux énergies.</a:t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/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98" y="995075"/>
            <a:ext cx="6604101" cy="4006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