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5" r:id="rId2"/>
    <p:sldId id="312" r:id="rId3"/>
    <p:sldId id="316" r:id="rId4"/>
    <p:sldId id="313" r:id="rId5"/>
    <p:sldId id="314" r:id="rId6"/>
    <p:sldId id="311" r:id="rId7"/>
    <p:sldId id="293" r:id="rId8"/>
    <p:sldId id="276" r:id="rId9"/>
    <p:sldId id="309" r:id="rId10"/>
    <p:sldId id="310" r:id="rId11"/>
    <p:sldId id="319" r:id="rId12"/>
    <p:sldId id="318" r:id="rId13"/>
    <p:sldId id="320" r:id="rId14"/>
    <p:sldId id="317" r:id="rId15"/>
    <p:sldId id="321" r:id="rId16"/>
    <p:sldId id="322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3FF"/>
    <a:srgbClr val="565B40"/>
    <a:srgbClr val="38586E"/>
    <a:srgbClr val="74715E"/>
    <a:srgbClr val="C0B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3662" autoAdjust="0"/>
  </p:normalViewPr>
  <p:slideViewPr>
    <p:cSldViewPr snapToGrid="0" snapToObjects="1">
      <p:cViewPr varScale="1">
        <p:scale>
          <a:sx n="88" d="100"/>
          <a:sy n="88" d="100"/>
        </p:scale>
        <p:origin x="9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D52D-2B62-4846-A772-C761EA88B7A8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01F5-8C06-8A40-B461-2F17C6303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07D3-29C1-1F42-9637-DEE62A677B43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97850-39D8-5742-B598-9141D0E8B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96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06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4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7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96297" y="4767262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42968" y="4767261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484" y="4788232"/>
            <a:ext cx="645723" cy="273844"/>
          </a:xfrm>
        </p:spPr>
        <p:txBody>
          <a:bodyPr/>
          <a:lstStyle>
            <a:lvl1pPr>
              <a:defRPr sz="2000"/>
            </a:lvl1pPr>
          </a:lstStyle>
          <a:p>
            <a:fld id="{795A2A3F-487E-C94A-BDC3-F8E6E446E29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07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4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62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2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4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85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57230" y="81424"/>
            <a:ext cx="6389078" cy="62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br>
              <a:rPr lang="fr-FR" dirty="0"/>
            </a:br>
            <a:r>
              <a:rPr lang="fr-FR" dirty="0"/>
              <a:t>sur une ou deux lignes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1834" y="4788232"/>
            <a:ext cx="5044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5A2A3F-487E-C94A-BDC3-F8E6E446E29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551" y="581025"/>
            <a:ext cx="371707" cy="45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933196-2797-014D-B329-64056E01F6B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677"/>
            <a:ext cx="1339901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cc.ch/site/assets/uploads/2018/02/Fig2-11-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AD210-F213-B448-A3B1-20EAC689C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488" y="1497889"/>
            <a:ext cx="7772400" cy="1102519"/>
          </a:xfrm>
        </p:spPr>
        <p:txBody>
          <a:bodyPr/>
          <a:lstStyle/>
          <a:p>
            <a:r>
              <a:rPr lang="fr-FR" dirty="0"/>
              <a:t>L’effet de serre additionnel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056CE3-F173-3547-8462-90D0A7193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433" y="2618155"/>
            <a:ext cx="5996227" cy="1314450"/>
          </a:xfrm>
        </p:spPr>
        <p:txBody>
          <a:bodyPr/>
          <a:lstStyle/>
          <a:p>
            <a:r>
              <a:rPr lang="fr-FR" dirty="0"/>
              <a:t>Un approfondissement de la carte n°13 du jeu sérieux « La Fresque du Climat » pour décrire la physique de l’effet de serre.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0881CB-E1D0-7A42-B855-E37A02CF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EB5010-5B75-6A4D-AFD0-2EAF741F9921}"/>
              </a:ext>
            </a:extLst>
          </p:cNvPr>
          <p:cNvSpPr txBox="1"/>
          <p:nvPr/>
        </p:nvSpPr>
        <p:spPr>
          <a:xfrm>
            <a:off x="3901966" y="57775"/>
            <a:ext cx="5175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Conférences Actives Multimédias de Toulouse INP </a:t>
            </a:r>
            <a:r>
              <a:rPr lang="fr-FR" sz="1400" b="1" dirty="0"/>
              <a:t>0221</a:t>
            </a:r>
            <a:r>
              <a:rPr lang="fr-FR" sz="1400" dirty="0"/>
              <a:t> (2021)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55120918-9324-754A-83D6-E24D929F1393}"/>
              </a:ext>
            </a:extLst>
          </p:cNvPr>
          <p:cNvSpPr txBox="1">
            <a:spLocks/>
          </p:cNvSpPr>
          <p:nvPr/>
        </p:nvSpPr>
        <p:spPr>
          <a:xfrm>
            <a:off x="2420856" y="4156335"/>
            <a:ext cx="3987485" cy="56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0070C0"/>
                </a:solidFill>
              </a:rPr>
              <a:t>Olivier THUAL, Toulouse INP</a:t>
            </a:r>
          </a:p>
          <a:p>
            <a:r>
              <a:rPr lang="fr-FR" sz="1400" dirty="0">
                <a:solidFill>
                  <a:srgbClr val="0070C0"/>
                </a:solidFill>
              </a:rPr>
              <a:t>21 février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57E4A5-D050-AB40-A629-0ED0E8A2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"/>
            <a:ext cx="3620247" cy="14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èche vers le bas 50">
            <a:extLst>
              <a:ext uri="{FF2B5EF4-FFF2-40B4-BE49-F238E27FC236}">
                <a16:creationId xmlns:a16="http://schemas.microsoft.com/office/drawing/2014/main" id="{61EC11CB-7CC4-5C4F-9913-569F2CB054F3}"/>
              </a:ext>
            </a:extLst>
          </p:cNvPr>
          <p:cNvSpPr/>
          <p:nvPr/>
        </p:nvSpPr>
        <p:spPr>
          <a:xfrm rot="10800000">
            <a:off x="3566003" y="3042264"/>
            <a:ext cx="2323251" cy="790040"/>
          </a:xfrm>
          <a:prstGeom prst="downArrow">
            <a:avLst>
              <a:gd name="adj1" fmla="val 50000"/>
              <a:gd name="adj2" fmla="val 4800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78BE37-FC6E-EB45-86A0-F971D36DBC31}"/>
              </a:ext>
            </a:extLst>
          </p:cNvPr>
          <p:cNvSpPr/>
          <p:nvPr/>
        </p:nvSpPr>
        <p:spPr>
          <a:xfrm>
            <a:off x="515423" y="2404012"/>
            <a:ext cx="2867498" cy="6000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000F6A-1EBE-414C-AFB9-3F672104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C30A85-E62E-2D44-96FE-5077507045B3}"/>
              </a:ext>
            </a:extLst>
          </p:cNvPr>
          <p:cNvSpPr txBox="1"/>
          <p:nvPr/>
        </p:nvSpPr>
        <p:spPr>
          <a:xfrm>
            <a:off x="7734543" y="2439999"/>
            <a:ext cx="11551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/>
              <a:t>T</a:t>
            </a:r>
            <a:r>
              <a:rPr lang="fr-FR" sz="2000" dirty="0"/>
              <a:t>=-18°C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7FB909-4CC5-DF4B-A684-AD084905CFA6}"/>
              </a:ext>
            </a:extLst>
          </p:cNvPr>
          <p:cNvSpPr txBox="1"/>
          <p:nvPr/>
        </p:nvSpPr>
        <p:spPr>
          <a:xfrm>
            <a:off x="6092935" y="1151647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220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A27F163-A8EB-C745-A5DD-C46DB23B84DE}"/>
              </a:ext>
            </a:extLst>
          </p:cNvPr>
          <p:cNvSpPr txBox="1"/>
          <p:nvPr/>
        </p:nvSpPr>
        <p:spPr>
          <a:xfrm>
            <a:off x="7746314" y="3779660"/>
            <a:ext cx="11551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/>
              <a:t>T</a:t>
            </a:r>
            <a:r>
              <a:rPr lang="fr-FR" sz="2000" dirty="0"/>
              <a:t>=21°C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528A01-6084-1042-8825-B306C3A36DA7}"/>
              </a:ext>
            </a:extLst>
          </p:cNvPr>
          <p:cNvSpPr/>
          <p:nvPr/>
        </p:nvSpPr>
        <p:spPr>
          <a:xfrm>
            <a:off x="334884" y="4343585"/>
            <a:ext cx="8273087" cy="4020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TERRE</a:t>
            </a:r>
          </a:p>
        </p:txBody>
      </p:sp>
      <p:sp>
        <p:nvSpPr>
          <p:cNvPr id="38" name="Flèche vers le bas 37">
            <a:extLst>
              <a:ext uri="{FF2B5EF4-FFF2-40B4-BE49-F238E27FC236}">
                <a16:creationId xmlns:a16="http://schemas.microsoft.com/office/drawing/2014/main" id="{22DF2F2D-F239-6848-918C-399009F9243B}"/>
              </a:ext>
            </a:extLst>
          </p:cNvPr>
          <p:cNvSpPr/>
          <p:nvPr/>
        </p:nvSpPr>
        <p:spPr>
          <a:xfrm>
            <a:off x="999538" y="2590499"/>
            <a:ext cx="859851" cy="1342838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FBE3AAB-37EF-3D47-A827-A622F72F4308}"/>
              </a:ext>
            </a:extLst>
          </p:cNvPr>
          <p:cNvSpPr txBox="1"/>
          <p:nvPr/>
        </p:nvSpPr>
        <p:spPr>
          <a:xfrm>
            <a:off x="954299" y="3986460"/>
            <a:ext cx="904415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/>
              <a:t>240 W/m</a:t>
            </a:r>
            <a:r>
              <a:rPr lang="fr-FR" sz="1350" baseline="30000" dirty="0"/>
              <a:t>2</a:t>
            </a:r>
          </a:p>
        </p:txBody>
      </p:sp>
      <p:sp>
        <p:nvSpPr>
          <p:cNvPr id="41" name="Flèche vers le bas 40">
            <a:extLst>
              <a:ext uri="{FF2B5EF4-FFF2-40B4-BE49-F238E27FC236}">
                <a16:creationId xmlns:a16="http://schemas.microsoft.com/office/drawing/2014/main" id="{4EB2440C-F5D3-354A-8AFF-B59E695A059D}"/>
              </a:ext>
            </a:extLst>
          </p:cNvPr>
          <p:cNvSpPr/>
          <p:nvPr/>
        </p:nvSpPr>
        <p:spPr>
          <a:xfrm>
            <a:off x="1240442" y="968921"/>
            <a:ext cx="1690283" cy="129233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2" name="Flèche vers le bas 41">
            <a:extLst>
              <a:ext uri="{FF2B5EF4-FFF2-40B4-BE49-F238E27FC236}">
                <a16:creationId xmlns:a16="http://schemas.microsoft.com/office/drawing/2014/main" id="{B8A4C226-93DB-8F4A-B854-0877EAF05864}"/>
              </a:ext>
            </a:extLst>
          </p:cNvPr>
          <p:cNvSpPr/>
          <p:nvPr/>
        </p:nvSpPr>
        <p:spPr>
          <a:xfrm rot="10800000">
            <a:off x="573115" y="1423692"/>
            <a:ext cx="445384" cy="158140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A705C2C-B559-A047-B4F9-03AB08844311}"/>
              </a:ext>
            </a:extLst>
          </p:cNvPr>
          <p:cNvSpPr txBox="1"/>
          <p:nvPr/>
        </p:nvSpPr>
        <p:spPr>
          <a:xfrm>
            <a:off x="1544619" y="556876"/>
            <a:ext cx="961710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340 W/m</a:t>
            </a:r>
            <a:r>
              <a:rPr lang="fr-FR" sz="1350" baseline="30000" dirty="0"/>
              <a:t>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03440AD-A1E0-EB40-A8D0-5486D0E7CC10}"/>
              </a:ext>
            </a:extLst>
          </p:cNvPr>
          <p:cNvSpPr txBox="1"/>
          <p:nvPr/>
        </p:nvSpPr>
        <p:spPr>
          <a:xfrm>
            <a:off x="380121" y="1091374"/>
            <a:ext cx="904415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100 W/m</a:t>
            </a:r>
            <a:r>
              <a:rPr lang="fr-FR" sz="1350" baseline="30000" dirty="0"/>
              <a:t>2</a:t>
            </a:r>
          </a:p>
        </p:txBody>
      </p:sp>
      <p:sp>
        <p:nvSpPr>
          <p:cNvPr id="48" name="Flèche vers le bas 47">
            <a:extLst>
              <a:ext uri="{FF2B5EF4-FFF2-40B4-BE49-F238E27FC236}">
                <a16:creationId xmlns:a16="http://schemas.microsoft.com/office/drawing/2014/main" id="{0C64E5C4-4CDA-7C45-8A04-2F08FAA9BADA}"/>
              </a:ext>
            </a:extLst>
          </p:cNvPr>
          <p:cNvSpPr/>
          <p:nvPr/>
        </p:nvSpPr>
        <p:spPr>
          <a:xfrm rot="10800000">
            <a:off x="5978802" y="1495620"/>
            <a:ext cx="1140563" cy="81451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Flèche vers le bas 22">
            <a:extLst>
              <a:ext uri="{FF2B5EF4-FFF2-40B4-BE49-F238E27FC236}">
                <a16:creationId xmlns:a16="http://schemas.microsoft.com/office/drawing/2014/main" id="{CE63878B-B901-314F-9355-1E9D8D3C66EB}"/>
              </a:ext>
            </a:extLst>
          </p:cNvPr>
          <p:cNvSpPr/>
          <p:nvPr/>
        </p:nvSpPr>
        <p:spPr>
          <a:xfrm>
            <a:off x="5978802" y="3080222"/>
            <a:ext cx="1140563" cy="81451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63EA8A9-C99E-B346-81CA-A08BA84A6EA1}"/>
              </a:ext>
            </a:extLst>
          </p:cNvPr>
          <p:cNvSpPr txBox="1">
            <a:spLocks/>
          </p:cNvSpPr>
          <p:nvPr/>
        </p:nvSpPr>
        <p:spPr>
          <a:xfrm>
            <a:off x="2657230" y="4400"/>
            <a:ext cx="6389078" cy="62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Effet de serre additionnel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26EADC6-42F9-7B4F-80FC-EE1524FB5CBE}"/>
              </a:ext>
            </a:extLst>
          </p:cNvPr>
          <p:cNvSpPr txBox="1"/>
          <p:nvPr/>
        </p:nvSpPr>
        <p:spPr>
          <a:xfrm>
            <a:off x="6545143" y="2002663"/>
            <a:ext cx="723995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+20 W/m</a:t>
            </a:r>
            <a:r>
              <a:rPr lang="fr-FR" sz="9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507F9-E6F3-B344-81D0-D979C6A22937}"/>
              </a:ext>
            </a:extLst>
          </p:cNvPr>
          <p:cNvSpPr/>
          <p:nvPr/>
        </p:nvSpPr>
        <p:spPr>
          <a:xfrm>
            <a:off x="3515711" y="2397918"/>
            <a:ext cx="3594536" cy="573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Gaz à effet de serre</a:t>
            </a:r>
          </a:p>
        </p:txBody>
      </p:sp>
      <p:sp>
        <p:nvSpPr>
          <p:cNvPr id="36" name="Flèche vers le bas 35">
            <a:extLst>
              <a:ext uri="{FF2B5EF4-FFF2-40B4-BE49-F238E27FC236}">
                <a16:creationId xmlns:a16="http://schemas.microsoft.com/office/drawing/2014/main" id="{F686440B-51AD-3649-AEE6-32D70AC57015}"/>
              </a:ext>
            </a:extLst>
          </p:cNvPr>
          <p:cNvSpPr/>
          <p:nvPr/>
        </p:nvSpPr>
        <p:spPr>
          <a:xfrm rot="10800000">
            <a:off x="3311128" y="1608073"/>
            <a:ext cx="286265" cy="270652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5D3E81D-F0F0-B24E-BBD6-3E8FB6B152A8}"/>
              </a:ext>
            </a:extLst>
          </p:cNvPr>
          <p:cNvSpPr txBox="1"/>
          <p:nvPr/>
        </p:nvSpPr>
        <p:spPr>
          <a:xfrm>
            <a:off x="6693078" y="3201292"/>
            <a:ext cx="723995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+20 W/m</a:t>
            </a:r>
            <a:r>
              <a:rPr lang="fr-FR" sz="9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4C1BB80-BD14-6C4A-9F32-EB1D4B7EAAFA}"/>
              </a:ext>
            </a:extLst>
          </p:cNvPr>
          <p:cNvSpPr txBox="1"/>
          <p:nvPr/>
        </p:nvSpPr>
        <p:spPr>
          <a:xfrm>
            <a:off x="3471716" y="1964925"/>
            <a:ext cx="723996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-20 W/m</a:t>
            </a:r>
            <a:r>
              <a:rPr lang="fr-FR" sz="9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0CBD8D6-0103-794D-A490-032640D22E14}"/>
              </a:ext>
            </a:extLst>
          </p:cNvPr>
          <p:cNvSpPr txBox="1"/>
          <p:nvPr/>
        </p:nvSpPr>
        <p:spPr>
          <a:xfrm>
            <a:off x="5026697" y="3558417"/>
            <a:ext cx="723995" cy="2308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+40 W/m</a:t>
            </a:r>
            <a:r>
              <a:rPr lang="fr-FR" sz="9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3778591-E789-EF4C-BF96-6838A0052D67}"/>
              </a:ext>
            </a:extLst>
          </p:cNvPr>
          <p:cNvSpPr txBox="1"/>
          <p:nvPr/>
        </p:nvSpPr>
        <p:spPr>
          <a:xfrm>
            <a:off x="7918833" y="3335468"/>
            <a:ext cx="723995" cy="33855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+4°C</a:t>
            </a:r>
            <a:endParaRPr lang="fr-FR" sz="1600" baseline="30000" dirty="0">
              <a:solidFill>
                <a:schemeClr val="bg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60B6AD3-2D74-5C4E-87BE-57280AEAC9EC}"/>
              </a:ext>
            </a:extLst>
          </p:cNvPr>
          <p:cNvSpPr txBox="1"/>
          <p:nvPr/>
        </p:nvSpPr>
        <p:spPr>
          <a:xfrm>
            <a:off x="4322573" y="3956403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440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C42214D-EDAC-2147-A52C-DC784DA4A853}"/>
              </a:ext>
            </a:extLst>
          </p:cNvPr>
          <p:cNvSpPr txBox="1"/>
          <p:nvPr/>
        </p:nvSpPr>
        <p:spPr>
          <a:xfrm>
            <a:off x="6108701" y="3975654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220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BC35120-7415-B648-A313-B29027FE6482}"/>
              </a:ext>
            </a:extLst>
          </p:cNvPr>
          <p:cNvSpPr txBox="1"/>
          <p:nvPr/>
        </p:nvSpPr>
        <p:spPr>
          <a:xfrm>
            <a:off x="3055298" y="1195031"/>
            <a:ext cx="816249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20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A54005C-CA16-7F40-A452-411DEA9D429F}"/>
              </a:ext>
            </a:extLst>
          </p:cNvPr>
          <p:cNvSpPr txBox="1"/>
          <p:nvPr/>
        </p:nvSpPr>
        <p:spPr>
          <a:xfrm>
            <a:off x="6202083" y="2502970"/>
            <a:ext cx="98199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+300  ppm</a:t>
            </a:r>
          </a:p>
        </p:txBody>
      </p:sp>
    </p:spTree>
    <p:extLst>
      <p:ext uri="{BB962C8B-B14F-4D97-AF65-F5344CB8AC3E}">
        <p14:creationId xmlns:p14="http://schemas.microsoft.com/office/powerpoint/2010/main" val="49645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D8610-61DA-1440-9661-A260E2C6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: illustrations de l’effet de serre sur internet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C53A05-3B69-C44C-B15C-DB52115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F620EC-5A56-3647-9105-51E46762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91" y="1336695"/>
            <a:ext cx="4758217" cy="27756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332598B-ABF5-7942-8898-B216AE27A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95" y="1152455"/>
            <a:ext cx="4048795" cy="376169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651260F-4F2C-BF46-9F9B-6BAE1F5FC54A}"/>
              </a:ext>
            </a:extLst>
          </p:cNvPr>
          <p:cNvSpPr txBox="1"/>
          <p:nvPr/>
        </p:nvSpPr>
        <p:spPr>
          <a:xfrm>
            <a:off x="1956720" y="676092"/>
            <a:ext cx="44021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Une image ne respecte pas l’équilibre radiatif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260CA2D-F44E-2E48-948F-70685DD00F9E}"/>
              </a:ext>
            </a:extLst>
          </p:cNvPr>
          <p:cNvSpPr txBox="1"/>
          <p:nvPr/>
        </p:nvSpPr>
        <p:spPr>
          <a:xfrm>
            <a:off x="3181635" y="1340249"/>
            <a:ext cx="7275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FAUX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8A1CD1-025A-8944-8564-31766E17DC7E}"/>
              </a:ext>
            </a:extLst>
          </p:cNvPr>
          <p:cNvSpPr txBox="1"/>
          <p:nvPr/>
        </p:nvSpPr>
        <p:spPr>
          <a:xfrm>
            <a:off x="7763423" y="891709"/>
            <a:ext cx="67518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JUSTE </a:t>
            </a:r>
          </a:p>
        </p:txBody>
      </p:sp>
    </p:spTree>
    <p:extLst>
      <p:ext uri="{BB962C8B-B14F-4D97-AF65-F5344CB8AC3E}">
        <p14:creationId xmlns:p14="http://schemas.microsoft.com/office/powerpoint/2010/main" val="156172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D8610-61DA-1440-9661-A260E2C6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: illustrations de l’effet de serre sur internet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C53A05-3B69-C44C-B15C-DB52115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6179480-2C56-D84F-BB5C-3CF53A50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66" y="817112"/>
            <a:ext cx="3607248" cy="155541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589C4F2-A96C-A146-B743-CDE2C178F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0" y="2832675"/>
            <a:ext cx="3571726" cy="20125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3956E66-328A-0344-B36F-FFFF721B5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24" y="892135"/>
            <a:ext cx="3284768" cy="194054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4E8DD02-E9BC-384B-9B55-9CA986F6A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60" y="2482174"/>
            <a:ext cx="2708300" cy="248332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C5F370D-18C3-5F42-A372-66FD8D587D5C}"/>
              </a:ext>
            </a:extLst>
          </p:cNvPr>
          <p:cNvSpPr txBox="1"/>
          <p:nvPr/>
        </p:nvSpPr>
        <p:spPr>
          <a:xfrm>
            <a:off x="3005858" y="522803"/>
            <a:ext cx="7275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FAUX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DB859EF-89C2-1849-9292-DADC36C57028}"/>
              </a:ext>
            </a:extLst>
          </p:cNvPr>
          <p:cNvSpPr txBox="1"/>
          <p:nvPr/>
        </p:nvSpPr>
        <p:spPr>
          <a:xfrm>
            <a:off x="5772633" y="615136"/>
            <a:ext cx="7275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FAUX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E21C846-F7B0-8B4F-9498-CCDD2BE12F99}"/>
              </a:ext>
            </a:extLst>
          </p:cNvPr>
          <p:cNvSpPr txBox="1"/>
          <p:nvPr/>
        </p:nvSpPr>
        <p:spPr>
          <a:xfrm>
            <a:off x="673324" y="3539172"/>
            <a:ext cx="7275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FAUX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B847DD4-9C35-6542-AE3E-B5EBCE946EF5}"/>
              </a:ext>
            </a:extLst>
          </p:cNvPr>
          <p:cNvSpPr txBox="1"/>
          <p:nvPr/>
        </p:nvSpPr>
        <p:spPr>
          <a:xfrm>
            <a:off x="6578374" y="3987450"/>
            <a:ext cx="7275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FAUX </a:t>
            </a:r>
          </a:p>
        </p:txBody>
      </p:sp>
    </p:spTree>
    <p:extLst>
      <p:ext uri="{BB962C8B-B14F-4D97-AF65-F5344CB8AC3E}">
        <p14:creationId xmlns:p14="http://schemas.microsoft.com/office/powerpoint/2010/main" val="34277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D8610-61DA-1440-9661-A260E2C6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: illustrations de l’effet de serre sur internet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C53A05-3B69-C44C-B15C-DB52115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1B99BD-ED28-4E45-A645-84DBA685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72" y="1340615"/>
            <a:ext cx="4002636" cy="25190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1D98C4-D6CC-D74F-BD43-6B5A74ED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8" y="1410736"/>
            <a:ext cx="4627494" cy="25827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21F5F7-71DB-B44A-9F75-16867FD54472}"/>
              </a:ext>
            </a:extLst>
          </p:cNvPr>
          <p:cNvSpPr txBox="1"/>
          <p:nvPr/>
        </p:nvSpPr>
        <p:spPr>
          <a:xfrm>
            <a:off x="3998221" y="965345"/>
            <a:ext cx="67518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JUSTE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9E360F-A052-F047-987F-CC9B0B094031}"/>
              </a:ext>
            </a:extLst>
          </p:cNvPr>
          <p:cNvSpPr txBox="1"/>
          <p:nvPr/>
        </p:nvSpPr>
        <p:spPr>
          <a:xfrm>
            <a:off x="8101016" y="1041404"/>
            <a:ext cx="67518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JUSTE </a:t>
            </a:r>
          </a:p>
        </p:txBody>
      </p:sp>
    </p:spTree>
    <p:extLst>
      <p:ext uri="{BB962C8B-B14F-4D97-AF65-F5344CB8AC3E}">
        <p14:creationId xmlns:p14="http://schemas.microsoft.com/office/powerpoint/2010/main" val="27122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367B6-51D3-2640-B84F-36FCEB0B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: rayonnements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AF5FB9-2744-F848-9515-CC0D15D8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38AE0B-2CBA-E349-88D6-26E39A2BB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45" y="707469"/>
            <a:ext cx="6278380" cy="3662388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9A5FDBB-FF6C-D74C-B572-66447FC7C9AB}"/>
              </a:ext>
            </a:extLst>
          </p:cNvPr>
          <p:cNvSpPr txBox="1">
            <a:spLocks/>
          </p:cNvSpPr>
          <p:nvPr/>
        </p:nvSpPr>
        <p:spPr>
          <a:xfrm>
            <a:off x="184974" y="707469"/>
            <a:ext cx="2055654" cy="380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r-FR" sz="1400" dirty="0"/>
              <a:t>Rayonnement incident dans le visible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Rayonnement traduisant un albédo de 30%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Émission de corps noir de la Terre absorbée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Rayonnement infrarouge vers l'espace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Rayonnement responsable de l'effet de serre</a:t>
            </a:r>
          </a:p>
          <a:p>
            <a:endParaRPr lang="fr-FR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2949E-DF1C-554B-AF78-8EA94F008047}"/>
              </a:ext>
            </a:extLst>
          </p:cNvPr>
          <p:cNvSpPr/>
          <p:nvPr/>
        </p:nvSpPr>
        <p:spPr>
          <a:xfrm>
            <a:off x="4418437" y="879500"/>
            <a:ext cx="551433" cy="25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452F4-A84D-814A-9130-D80DF9065AB1}"/>
              </a:ext>
            </a:extLst>
          </p:cNvPr>
          <p:cNvSpPr/>
          <p:nvPr/>
        </p:nvSpPr>
        <p:spPr>
          <a:xfrm>
            <a:off x="2123248" y="791014"/>
            <a:ext cx="551433" cy="25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E9AFC-B9C8-F94F-AF3A-4453DA29A386}"/>
              </a:ext>
            </a:extLst>
          </p:cNvPr>
          <p:cNvSpPr/>
          <p:nvPr/>
        </p:nvSpPr>
        <p:spPr>
          <a:xfrm>
            <a:off x="6106471" y="3230649"/>
            <a:ext cx="551433" cy="25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DBE28B-2209-FD43-B855-60F8B442B25F}"/>
              </a:ext>
            </a:extLst>
          </p:cNvPr>
          <p:cNvSpPr/>
          <p:nvPr/>
        </p:nvSpPr>
        <p:spPr>
          <a:xfrm>
            <a:off x="6903860" y="751540"/>
            <a:ext cx="551433" cy="25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25FBF-FA99-434B-8934-EE8BF1357083}"/>
              </a:ext>
            </a:extLst>
          </p:cNvPr>
          <p:cNvSpPr/>
          <p:nvPr/>
        </p:nvSpPr>
        <p:spPr>
          <a:xfrm>
            <a:off x="7226721" y="3208546"/>
            <a:ext cx="551433" cy="25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0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27E0B-D35F-E04F-A797-05BA8849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: températures et effet de serre</a:t>
            </a:r>
          </a:p>
        </p:txBody>
      </p:sp>
      <p:pic>
        <p:nvPicPr>
          <p:cNvPr id="6" name="Espace réservé du contenu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228AF5BC-30A0-694C-BA39-234A407DA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230" y="804176"/>
            <a:ext cx="5415764" cy="353514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A64B6-16A6-0B40-BC90-7506E8B2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1A98EBD-686B-9A41-98F6-A164DF305673}"/>
              </a:ext>
            </a:extLst>
          </p:cNvPr>
          <p:cNvSpPr txBox="1">
            <a:spLocks/>
          </p:cNvSpPr>
          <p:nvPr/>
        </p:nvSpPr>
        <p:spPr>
          <a:xfrm>
            <a:off x="189746" y="1663672"/>
            <a:ext cx="2376742" cy="202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r-FR" sz="1400" dirty="0"/>
              <a:t>Température de la Terre sans atmosphère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Température de la Terre avec l'atmosphère du siècle dernier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Température de la Terre suite à un doublement du CO</a:t>
            </a:r>
            <a:r>
              <a:rPr lang="fr-FR" sz="1400" baseline="-250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BD5667-63D8-6742-B982-CC1170063006}"/>
              </a:ext>
            </a:extLst>
          </p:cNvPr>
          <p:cNvSpPr/>
          <p:nvPr/>
        </p:nvSpPr>
        <p:spPr>
          <a:xfrm>
            <a:off x="5905209" y="3692423"/>
            <a:ext cx="427072" cy="197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220E4-0852-1949-8F03-FFC614F86A19}"/>
              </a:ext>
            </a:extLst>
          </p:cNvPr>
          <p:cNvSpPr/>
          <p:nvPr/>
        </p:nvSpPr>
        <p:spPr>
          <a:xfrm>
            <a:off x="6332281" y="3692423"/>
            <a:ext cx="427072" cy="197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A7A6E-1747-9145-BAB5-8E6EA4D3CC39}"/>
              </a:ext>
            </a:extLst>
          </p:cNvPr>
          <p:cNvSpPr/>
          <p:nvPr/>
        </p:nvSpPr>
        <p:spPr>
          <a:xfrm>
            <a:off x="6739695" y="3692423"/>
            <a:ext cx="345160" cy="19777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1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5C81F-EC85-CA46-B3BE-6843D9B2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02" y="81424"/>
            <a:ext cx="6389078" cy="626045"/>
          </a:xfrm>
        </p:spPr>
        <p:txBody>
          <a:bodyPr/>
          <a:lstStyle/>
          <a:p>
            <a:r>
              <a:rPr lang="fr-FR" dirty="0"/>
              <a:t>Carte 13 du jeu sérieux « La Fresque du Climat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9217C-87BE-A249-8BF7-5DBA99AB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401B20-B5AB-E742-8BFE-C4E00AAA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9" y="1226632"/>
            <a:ext cx="4176218" cy="2834537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300DAD-172A-5645-AEAF-62D26F49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49" y="1234066"/>
            <a:ext cx="4176217" cy="28345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A54749-6906-DA48-9483-CF35F5FA04FD}"/>
              </a:ext>
            </a:extLst>
          </p:cNvPr>
          <p:cNvSpPr/>
          <p:nvPr/>
        </p:nvSpPr>
        <p:spPr>
          <a:xfrm>
            <a:off x="1213835" y="4555822"/>
            <a:ext cx="49743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https://</a:t>
            </a:r>
            <a:r>
              <a:rPr lang="fr-FR" dirty="0" err="1"/>
              <a:t>enseeiht.scenari-community.org</a:t>
            </a:r>
            <a:r>
              <a:rPr lang="fr-FR" dirty="0"/>
              <a:t>/210221</a:t>
            </a:r>
          </a:p>
        </p:txBody>
      </p:sp>
    </p:spTree>
    <p:extLst>
      <p:ext uri="{BB962C8B-B14F-4D97-AF65-F5344CB8AC3E}">
        <p14:creationId xmlns:p14="http://schemas.microsoft.com/office/powerpoint/2010/main" val="124907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54AC1-045A-084B-BC41-79F8A736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« Conférences Actives Multimédias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F3B227-32A9-CA4C-8007-0D5B1100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07" y="788690"/>
            <a:ext cx="7634254" cy="33375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Une « Conférence Active Multimédia » (CAM) est un séquence pédagogique répondant aux critères suivants (CAPRIDAP) :</a:t>
            </a:r>
          </a:p>
          <a:p>
            <a:r>
              <a:rPr lang="fr-FR" sz="1800" b="1" dirty="0"/>
              <a:t>Courte : </a:t>
            </a:r>
            <a:r>
              <a:rPr lang="fr-FR" sz="1800" dirty="0"/>
              <a:t>une demi-heure doit suffire pour la jouer</a:t>
            </a:r>
          </a:p>
          <a:p>
            <a:r>
              <a:rPr lang="fr-FR" sz="1800" b="1" dirty="0"/>
              <a:t>Active : </a:t>
            </a:r>
            <a:r>
              <a:rPr lang="fr-FR" sz="1800" dirty="0"/>
              <a:t>un jeu sérieux, comme par exemple une mini-fresque, y est central</a:t>
            </a:r>
          </a:p>
          <a:p>
            <a:r>
              <a:rPr lang="fr-FR" sz="1800" b="1" dirty="0"/>
              <a:t>Présentée : </a:t>
            </a:r>
            <a:r>
              <a:rPr lang="fr-FR" sz="1800" dirty="0"/>
              <a:t>un diaporama est présenté par une ou plusieurs personnes</a:t>
            </a:r>
          </a:p>
          <a:p>
            <a:r>
              <a:rPr lang="fr-FR" sz="1800" b="1" dirty="0"/>
              <a:t>Reproductible : </a:t>
            </a:r>
            <a:r>
              <a:rPr lang="fr-FR" sz="1800" dirty="0"/>
              <a:t>une vidéo en ligne permet de rejouer le diaporama</a:t>
            </a:r>
          </a:p>
          <a:p>
            <a:r>
              <a:rPr lang="fr-FR" sz="1800" b="1" dirty="0"/>
              <a:t>Interactive : </a:t>
            </a:r>
            <a:r>
              <a:rPr lang="fr-FR" sz="1800" dirty="0"/>
              <a:t>des questions de compréhension motivent des échanges</a:t>
            </a:r>
          </a:p>
          <a:p>
            <a:r>
              <a:rPr lang="fr-FR" sz="1800" b="1" dirty="0"/>
              <a:t>Documentée : </a:t>
            </a:r>
            <a:r>
              <a:rPr lang="fr-FR" sz="1800" dirty="0"/>
              <a:t>des ressources en ligne permettent d'approfondir les notions</a:t>
            </a:r>
          </a:p>
          <a:p>
            <a:r>
              <a:rPr lang="fr-FR" sz="1800" b="1" dirty="0"/>
              <a:t>Autoporteuse : </a:t>
            </a:r>
            <a:r>
              <a:rPr lang="fr-FR" sz="1800" dirty="0"/>
              <a:t>la séquence forme un tout facilement exportable</a:t>
            </a:r>
          </a:p>
          <a:p>
            <a:r>
              <a:rPr lang="fr-FR" sz="1800" b="1" dirty="0"/>
              <a:t>Portable : </a:t>
            </a:r>
            <a:r>
              <a:rPr lang="fr-FR" sz="1800" dirty="0"/>
              <a:t>les ressources permettent de la rejouer avec peu de préparation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F6C49-E765-F14C-BF85-A668DF9A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4AAE1-0A75-EF42-A1E1-60C945D34119}"/>
              </a:ext>
            </a:extLst>
          </p:cNvPr>
          <p:cNvSpPr/>
          <p:nvPr/>
        </p:nvSpPr>
        <p:spPr>
          <a:xfrm>
            <a:off x="755909" y="4354810"/>
            <a:ext cx="43494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https://</a:t>
            </a:r>
            <a:r>
              <a:rPr lang="fr-FR" dirty="0" err="1"/>
              <a:t>enseeiht.scenari-community.org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98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31395-B048-7D49-876E-90C977B5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Fresque du Climat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6CA3D2-7EBA-0749-A7F0-CA3EF745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8F9969-8A9D-2D48-AAA1-9B88763D3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3" y="707468"/>
            <a:ext cx="8966845" cy="2950131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4C732E-F91E-3C41-8A04-61952B1D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8" y="3875789"/>
            <a:ext cx="3635297" cy="9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5C81F-EC85-CA46-B3BE-6843D9B2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02" y="81424"/>
            <a:ext cx="6389078" cy="626045"/>
          </a:xfrm>
        </p:spPr>
        <p:txBody>
          <a:bodyPr/>
          <a:lstStyle/>
          <a:p>
            <a:r>
              <a:rPr lang="fr-FR" dirty="0"/>
              <a:t>Carte 13 du jeu sérieux « La Fresque du Climat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9217C-87BE-A249-8BF7-5DBA99AB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401B20-B5AB-E742-8BFE-C4E00AAA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9" y="1226632"/>
            <a:ext cx="4176218" cy="2834537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300DAD-172A-5645-AEAF-62D26F49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49" y="1234066"/>
            <a:ext cx="4176217" cy="28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C9554-CA6A-FF46-9993-AA677CF8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808" y="81424"/>
            <a:ext cx="6389078" cy="626045"/>
          </a:xfrm>
        </p:spPr>
        <p:txBody>
          <a:bodyPr/>
          <a:lstStyle/>
          <a:p>
            <a:r>
              <a:rPr lang="fr-FR" dirty="0"/>
              <a:t>Mini-Fresque en cartes réelles ou sur MURAL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396AE6-4050-AA4D-B873-5E7F790A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8D912D-26BD-724B-A8FF-0CC5CDBC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95" y="733983"/>
            <a:ext cx="1422155" cy="9705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83DF0E-30DD-9147-9CDE-793401FC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13" y="4474405"/>
            <a:ext cx="861142" cy="5876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DBB75E0-7BD9-9042-84C2-D18C2C0F0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255">
            <a:off x="2516830" y="2086489"/>
            <a:ext cx="1422151" cy="9705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B3C96F-C069-E649-9832-C6D70950B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7542">
            <a:off x="3157189" y="3797716"/>
            <a:ext cx="1422154" cy="9705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953D15D-22E5-2142-86D7-C9A41C053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0458">
            <a:off x="5205018" y="3503881"/>
            <a:ext cx="1422154" cy="9705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11D863-6C44-824B-B5F5-AB42448D5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82436">
            <a:off x="1057383" y="3164088"/>
            <a:ext cx="1422153" cy="970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8FF456C-433F-1140-9A7D-9A50433FB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61447">
            <a:off x="4395052" y="2259759"/>
            <a:ext cx="1422153" cy="97052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575AAA2-5B20-5041-99D0-415D21A6A7C2}"/>
              </a:ext>
            </a:extLst>
          </p:cNvPr>
          <p:cNvSpPr txBox="1"/>
          <p:nvPr/>
        </p:nvSpPr>
        <p:spPr>
          <a:xfrm>
            <a:off x="2527739" y="767057"/>
            <a:ext cx="40885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But du jeu : matérialiser des liens entre les cartes en dessinant des flèches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5E3DA5-9038-E14F-99D5-12DF38EC8783}"/>
              </a:ext>
            </a:extLst>
          </p:cNvPr>
          <p:cNvSpPr/>
          <p:nvPr/>
        </p:nvSpPr>
        <p:spPr>
          <a:xfrm>
            <a:off x="3971549" y="1552913"/>
            <a:ext cx="49743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https://</a:t>
            </a:r>
            <a:r>
              <a:rPr lang="fr-FR" dirty="0" err="1"/>
              <a:t>enseeiht.scenari-community.org</a:t>
            </a:r>
            <a:r>
              <a:rPr lang="fr-FR" dirty="0"/>
              <a:t>/210221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F2D3770-97F2-C64E-804E-B9D5E7CE54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069" y="1737579"/>
            <a:ext cx="1422153" cy="9652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09B914-6A76-0A4C-9CF2-AC42FA0F1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374" y="2209442"/>
            <a:ext cx="1616201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56A19-AF6B-1C4E-8311-ED2751FF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22" y="26891"/>
            <a:ext cx="6389078" cy="626045"/>
          </a:xfrm>
        </p:spPr>
        <p:txBody>
          <a:bodyPr/>
          <a:lstStyle/>
          <a:p>
            <a:r>
              <a:rPr lang="fr-FR" b="1" dirty="0"/>
              <a:t>Rayonnement de corps noir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400228-860E-CE45-9014-06E3C1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8A5570C-BA22-2548-8555-3DA0AA3E0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907" y="761534"/>
            <a:ext cx="5842247" cy="4300542"/>
          </a:xfr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B29AD8E-8EA9-4142-8202-6AF784302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83" y="658022"/>
            <a:ext cx="1424326" cy="712163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E8E5552-BED3-ED4C-B07A-EAACEA54A1F5}"/>
              </a:ext>
            </a:extLst>
          </p:cNvPr>
          <p:cNvSpPr txBox="1"/>
          <p:nvPr/>
        </p:nvSpPr>
        <p:spPr>
          <a:xfrm>
            <a:off x="372919" y="1504471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Loi de Planck</a:t>
            </a:r>
          </a:p>
        </p:txBody>
      </p:sp>
    </p:spTree>
    <p:extLst>
      <p:ext uri="{BB962C8B-B14F-4D97-AF65-F5344CB8AC3E}">
        <p14:creationId xmlns:p14="http://schemas.microsoft.com/office/powerpoint/2010/main" val="129822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moniteur, signe, grand, assis&#10;&#10;Description générée automatiquement">
            <a:extLst>
              <a:ext uri="{FF2B5EF4-FFF2-40B4-BE49-F238E27FC236}">
                <a16:creationId xmlns:a16="http://schemas.microsoft.com/office/drawing/2014/main" id="{F8DF495D-5F3F-D84B-B84D-F30880CEF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820" y="566938"/>
            <a:ext cx="6104360" cy="400962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E06B90-3666-B24F-BD35-EF01B3DE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4854085-A3E1-2147-B394-4EADCC1B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04" y="4622701"/>
            <a:ext cx="847725" cy="53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36C243-E6DC-6B46-AAC2-D378AAEDFFB6}"/>
              </a:ext>
            </a:extLst>
          </p:cNvPr>
          <p:cNvSpPr/>
          <p:nvPr/>
        </p:nvSpPr>
        <p:spPr>
          <a:xfrm>
            <a:off x="2178231" y="4764107"/>
            <a:ext cx="53459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hlinkClick r:id="rId4"/>
              </a:rPr>
              <a:t>https://www.ipcc.ch/site/assets/uploads/2018/02/Fig2-11-1.jpg </a:t>
            </a:r>
            <a:r>
              <a:rPr lang="fr-FR" sz="1350" dirty="0"/>
              <a:t>	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804D68A-0BE2-994E-A24C-BC00FE97C15C}"/>
              </a:ext>
            </a:extLst>
          </p:cNvPr>
          <p:cNvSpPr txBox="1">
            <a:spLocks/>
          </p:cNvSpPr>
          <p:nvPr/>
        </p:nvSpPr>
        <p:spPr>
          <a:xfrm>
            <a:off x="2083399" y="8608"/>
            <a:ext cx="6389078" cy="62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Bilan radiatif de la Terre</a:t>
            </a:r>
          </a:p>
        </p:txBody>
      </p:sp>
    </p:spTree>
    <p:extLst>
      <p:ext uri="{BB962C8B-B14F-4D97-AF65-F5344CB8AC3E}">
        <p14:creationId xmlns:p14="http://schemas.microsoft.com/office/powerpoint/2010/main" val="380537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5A59B-9AC5-7348-B245-95570128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94" y="-43455"/>
            <a:ext cx="6389078" cy="626045"/>
          </a:xfrm>
        </p:spPr>
        <p:txBody>
          <a:bodyPr/>
          <a:lstStyle/>
          <a:p>
            <a:r>
              <a:rPr lang="fr-FR" b="1" dirty="0"/>
              <a:t>Planète sans effet de serre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000F6A-1EBE-414C-AFB9-3F672104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C7E71-20CE-6248-9430-397A1B33F5EA}"/>
              </a:ext>
            </a:extLst>
          </p:cNvPr>
          <p:cNvSpPr/>
          <p:nvPr/>
        </p:nvSpPr>
        <p:spPr>
          <a:xfrm>
            <a:off x="334884" y="4343585"/>
            <a:ext cx="8273087" cy="4020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TERRE</a:t>
            </a:r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C877B7FD-878F-0849-8311-4455B471CF85}"/>
              </a:ext>
            </a:extLst>
          </p:cNvPr>
          <p:cNvSpPr/>
          <p:nvPr/>
        </p:nvSpPr>
        <p:spPr>
          <a:xfrm rot="10800000">
            <a:off x="5954928" y="1944750"/>
            <a:ext cx="859851" cy="210522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C30A85-E62E-2D44-96FE-5077507045B3}"/>
              </a:ext>
            </a:extLst>
          </p:cNvPr>
          <p:cNvSpPr txBox="1"/>
          <p:nvPr/>
        </p:nvSpPr>
        <p:spPr>
          <a:xfrm>
            <a:off x="7566899" y="3794288"/>
            <a:ext cx="11551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/>
              <a:t>T</a:t>
            </a:r>
            <a:r>
              <a:rPr lang="fr-FR" sz="2000" dirty="0"/>
              <a:t>=-18°C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077BCDB-15D3-0548-A1C6-5889320D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64" y="2283616"/>
            <a:ext cx="1209675" cy="2857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22E0CEB-0C7C-7945-A2A7-144CD7EE0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32" y="2960568"/>
            <a:ext cx="3638550" cy="33337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BA3247F-1A78-C840-ADAE-43C4BC8E104B}"/>
              </a:ext>
            </a:extLst>
          </p:cNvPr>
          <p:cNvSpPr txBox="1"/>
          <p:nvPr/>
        </p:nvSpPr>
        <p:spPr>
          <a:xfrm>
            <a:off x="3369426" y="1575418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Loi de Stephan 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7FB909-4CC5-DF4B-A684-AD084905CFA6}"/>
              </a:ext>
            </a:extLst>
          </p:cNvPr>
          <p:cNvSpPr txBox="1"/>
          <p:nvPr/>
        </p:nvSpPr>
        <p:spPr>
          <a:xfrm>
            <a:off x="5932647" y="1351056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240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BB2DCB55-0D92-F04E-9C88-506822DC6091}"/>
              </a:ext>
            </a:extLst>
          </p:cNvPr>
          <p:cNvSpPr/>
          <p:nvPr/>
        </p:nvSpPr>
        <p:spPr>
          <a:xfrm>
            <a:off x="999538" y="3118819"/>
            <a:ext cx="859851" cy="814518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B561925-EC48-0947-8B5B-11A12DFEADEC}"/>
              </a:ext>
            </a:extLst>
          </p:cNvPr>
          <p:cNvSpPr txBox="1"/>
          <p:nvPr/>
        </p:nvSpPr>
        <p:spPr>
          <a:xfrm>
            <a:off x="954299" y="3986460"/>
            <a:ext cx="904415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/>
              <a:t>240 W/m</a:t>
            </a:r>
            <a:r>
              <a:rPr lang="fr-FR" sz="1350" baseline="30000" dirty="0"/>
              <a:t>2</a:t>
            </a:r>
          </a:p>
        </p:txBody>
      </p:sp>
      <p:sp>
        <p:nvSpPr>
          <p:cNvPr id="36" name="Flèche vers le bas 35">
            <a:extLst>
              <a:ext uri="{FF2B5EF4-FFF2-40B4-BE49-F238E27FC236}">
                <a16:creationId xmlns:a16="http://schemas.microsoft.com/office/drawing/2014/main" id="{488B995E-55FC-324D-A7A6-535246255713}"/>
              </a:ext>
            </a:extLst>
          </p:cNvPr>
          <p:cNvSpPr/>
          <p:nvPr/>
        </p:nvSpPr>
        <p:spPr>
          <a:xfrm>
            <a:off x="1246057" y="1134345"/>
            <a:ext cx="1690283" cy="129233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Flèche vers le bas 36">
            <a:extLst>
              <a:ext uri="{FF2B5EF4-FFF2-40B4-BE49-F238E27FC236}">
                <a16:creationId xmlns:a16="http://schemas.microsoft.com/office/drawing/2014/main" id="{267FF4D0-F978-244C-BEE5-19FD644DC07F}"/>
              </a:ext>
            </a:extLst>
          </p:cNvPr>
          <p:cNvSpPr/>
          <p:nvPr/>
        </p:nvSpPr>
        <p:spPr>
          <a:xfrm rot="10800000">
            <a:off x="573115" y="1423693"/>
            <a:ext cx="445384" cy="129233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0A147AD-DE26-C946-A5A2-A815A9536801}"/>
              </a:ext>
            </a:extLst>
          </p:cNvPr>
          <p:cNvSpPr txBox="1"/>
          <p:nvPr/>
        </p:nvSpPr>
        <p:spPr>
          <a:xfrm>
            <a:off x="1489440" y="743585"/>
            <a:ext cx="961710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340 W/m</a:t>
            </a:r>
            <a:r>
              <a:rPr lang="fr-FR" sz="1350" baseline="30000" dirty="0"/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BE655D0-6C7D-CD49-B9CC-95DDD1CA3D28}"/>
              </a:ext>
            </a:extLst>
          </p:cNvPr>
          <p:cNvSpPr txBox="1"/>
          <p:nvPr/>
        </p:nvSpPr>
        <p:spPr>
          <a:xfrm>
            <a:off x="380121" y="1091374"/>
            <a:ext cx="904415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100 W/m</a:t>
            </a:r>
            <a:r>
              <a:rPr lang="fr-FR" sz="135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010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672BE4D4-BBB1-7640-9DA7-1F7ACB4375F4}"/>
              </a:ext>
            </a:extLst>
          </p:cNvPr>
          <p:cNvSpPr/>
          <p:nvPr/>
        </p:nvSpPr>
        <p:spPr>
          <a:xfrm>
            <a:off x="515423" y="2563297"/>
            <a:ext cx="2867498" cy="295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65A59B-9AC5-7348-B245-95570128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0" y="4400"/>
            <a:ext cx="6389078" cy="626045"/>
          </a:xfrm>
        </p:spPr>
        <p:txBody>
          <a:bodyPr/>
          <a:lstStyle/>
          <a:p>
            <a:r>
              <a:rPr lang="fr-FR" b="1" dirty="0"/>
              <a:t>Modèle à une couche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000F6A-1EBE-414C-AFB9-3F672104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2A3F-487E-C94A-BDC3-F8E6E446E29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C30A85-E62E-2D44-96FE-5077507045B3}"/>
              </a:ext>
            </a:extLst>
          </p:cNvPr>
          <p:cNvSpPr txBox="1"/>
          <p:nvPr/>
        </p:nvSpPr>
        <p:spPr>
          <a:xfrm>
            <a:off x="7734543" y="2439999"/>
            <a:ext cx="11551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/>
              <a:t>T</a:t>
            </a:r>
            <a:r>
              <a:rPr lang="fr-FR" sz="2000" dirty="0"/>
              <a:t>=-18°C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95B9F-B3CE-904B-9F43-A12137A54E0B}"/>
              </a:ext>
            </a:extLst>
          </p:cNvPr>
          <p:cNvSpPr/>
          <p:nvPr/>
        </p:nvSpPr>
        <p:spPr>
          <a:xfrm>
            <a:off x="3515711" y="2571345"/>
            <a:ext cx="3594536" cy="295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Gaz à effet de serre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A27F163-A8EB-C745-A5DD-C46DB23B84DE}"/>
              </a:ext>
            </a:extLst>
          </p:cNvPr>
          <p:cNvSpPr txBox="1"/>
          <p:nvPr/>
        </p:nvSpPr>
        <p:spPr>
          <a:xfrm>
            <a:off x="7746314" y="3779660"/>
            <a:ext cx="11551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/>
              <a:t>T</a:t>
            </a:r>
            <a:r>
              <a:rPr lang="fr-FR" sz="2000" dirty="0"/>
              <a:t>=17°C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528A01-6084-1042-8825-B306C3A36DA7}"/>
              </a:ext>
            </a:extLst>
          </p:cNvPr>
          <p:cNvSpPr/>
          <p:nvPr/>
        </p:nvSpPr>
        <p:spPr>
          <a:xfrm>
            <a:off x="334884" y="4343585"/>
            <a:ext cx="8273087" cy="4020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TERRE</a:t>
            </a:r>
          </a:p>
        </p:txBody>
      </p:sp>
      <p:sp>
        <p:nvSpPr>
          <p:cNvPr id="38" name="Flèche vers le bas 37">
            <a:extLst>
              <a:ext uri="{FF2B5EF4-FFF2-40B4-BE49-F238E27FC236}">
                <a16:creationId xmlns:a16="http://schemas.microsoft.com/office/drawing/2014/main" id="{22DF2F2D-F239-6848-918C-399009F9243B}"/>
              </a:ext>
            </a:extLst>
          </p:cNvPr>
          <p:cNvSpPr/>
          <p:nvPr/>
        </p:nvSpPr>
        <p:spPr>
          <a:xfrm>
            <a:off x="999538" y="2590499"/>
            <a:ext cx="859851" cy="1342838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FBE3AAB-37EF-3D47-A827-A622F72F4308}"/>
              </a:ext>
            </a:extLst>
          </p:cNvPr>
          <p:cNvSpPr txBox="1"/>
          <p:nvPr/>
        </p:nvSpPr>
        <p:spPr>
          <a:xfrm>
            <a:off x="954299" y="3986460"/>
            <a:ext cx="904415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/>
              <a:t>240 W/m</a:t>
            </a:r>
            <a:r>
              <a:rPr lang="fr-FR" sz="1350" baseline="30000" dirty="0"/>
              <a:t>2</a:t>
            </a:r>
          </a:p>
        </p:txBody>
      </p:sp>
      <p:sp>
        <p:nvSpPr>
          <p:cNvPr id="41" name="Flèche vers le bas 40">
            <a:extLst>
              <a:ext uri="{FF2B5EF4-FFF2-40B4-BE49-F238E27FC236}">
                <a16:creationId xmlns:a16="http://schemas.microsoft.com/office/drawing/2014/main" id="{4EB2440C-F5D3-354A-8AFF-B59E695A059D}"/>
              </a:ext>
            </a:extLst>
          </p:cNvPr>
          <p:cNvSpPr/>
          <p:nvPr/>
        </p:nvSpPr>
        <p:spPr>
          <a:xfrm>
            <a:off x="1240442" y="968921"/>
            <a:ext cx="1690283" cy="129233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2" name="Flèche vers le bas 41">
            <a:extLst>
              <a:ext uri="{FF2B5EF4-FFF2-40B4-BE49-F238E27FC236}">
                <a16:creationId xmlns:a16="http://schemas.microsoft.com/office/drawing/2014/main" id="{B8A4C226-93DB-8F4A-B854-0877EAF05864}"/>
              </a:ext>
            </a:extLst>
          </p:cNvPr>
          <p:cNvSpPr/>
          <p:nvPr/>
        </p:nvSpPr>
        <p:spPr>
          <a:xfrm rot="10800000">
            <a:off x="573115" y="1423692"/>
            <a:ext cx="445384" cy="158140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A705C2C-B559-A047-B4F9-03AB08844311}"/>
              </a:ext>
            </a:extLst>
          </p:cNvPr>
          <p:cNvSpPr txBox="1"/>
          <p:nvPr/>
        </p:nvSpPr>
        <p:spPr>
          <a:xfrm>
            <a:off x="1544619" y="556876"/>
            <a:ext cx="961710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340 W/m</a:t>
            </a:r>
            <a:r>
              <a:rPr lang="fr-FR" sz="1350" baseline="30000" dirty="0"/>
              <a:t>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03440AD-A1E0-EB40-A8D0-5486D0E7CC10}"/>
              </a:ext>
            </a:extLst>
          </p:cNvPr>
          <p:cNvSpPr txBox="1"/>
          <p:nvPr/>
        </p:nvSpPr>
        <p:spPr>
          <a:xfrm>
            <a:off x="380121" y="1091374"/>
            <a:ext cx="904415" cy="30008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100 W/m</a:t>
            </a:r>
            <a:r>
              <a:rPr lang="fr-FR" sz="1350" baseline="30000" dirty="0"/>
              <a:t>2</a:t>
            </a:r>
          </a:p>
        </p:txBody>
      </p:sp>
      <p:sp>
        <p:nvSpPr>
          <p:cNvPr id="45" name="Flèche vers le bas 44">
            <a:extLst>
              <a:ext uri="{FF2B5EF4-FFF2-40B4-BE49-F238E27FC236}">
                <a16:creationId xmlns:a16="http://schemas.microsoft.com/office/drawing/2014/main" id="{EC4F820D-0319-3D4D-9376-43A443A6849A}"/>
              </a:ext>
            </a:extLst>
          </p:cNvPr>
          <p:cNvSpPr/>
          <p:nvPr/>
        </p:nvSpPr>
        <p:spPr>
          <a:xfrm rot="10800000">
            <a:off x="3200768" y="1608073"/>
            <a:ext cx="445384" cy="270652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0DF3A51-A3CB-F947-8166-0E24D95F88B9}"/>
              </a:ext>
            </a:extLst>
          </p:cNvPr>
          <p:cNvSpPr txBox="1"/>
          <p:nvPr/>
        </p:nvSpPr>
        <p:spPr>
          <a:xfrm>
            <a:off x="3055298" y="1195031"/>
            <a:ext cx="816249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40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Flèche vers le bas 47">
            <a:extLst>
              <a:ext uri="{FF2B5EF4-FFF2-40B4-BE49-F238E27FC236}">
                <a16:creationId xmlns:a16="http://schemas.microsoft.com/office/drawing/2014/main" id="{0C64E5C4-4CDA-7C45-8A04-2F08FAA9BADA}"/>
              </a:ext>
            </a:extLst>
          </p:cNvPr>
          <p:cNvSpPr/>
          <p:nvPr/>
        </p:nvSpPr>
        <p:spPr>
          <a:xfrm rot="10800000">
            <a:off x="6022907" y="1615090"/>
            <a:ext cx="988122" cy="81451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1" name="Flèche vers le bas 60">
            <a:extLst>
              <a:ext uri="{FF2B5EF4-FFF2-40B4-BE49-F238E27FC236}">
                <a16:creationId xmlns:a16="http://schemas.microsoft.com/office/drawing/2014/main" id="{F0A013C6-40FD-9947-9B6B-4A593A6374CE}"/>
              </a:ext>
            </a:extLst>
          </p:cNvPr>
          <p:cNvSpPr/>
          <p:nvPr/>
        </p:nvSpPr>
        <p:spPr>
          <a:xfrm>
            <a:off x="6023344" y="3039904"/>
            <a:ext cx="988122" cy="81451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8" name="Flèche vers le bas 67">
            <a:extLst>
              <a:ext uri="{FF2B5EF4-FFF2-40B4-BE49-F238E27FC236}">
                <a16:creationId xmlns:a16="http://schemas.microsoft.com/office/drawing/2014/main" id="{EC48ED3C-6B3C-D441-A300-9496B98DB664}"/>
              </a:ext>
            </a:extLst>
          </p:cNvPr>
          <p:cNvSpPr/>
          <p:nvPr/>
        </p:nvSpPr>
        <p:spPr>
          <a:xfrm rot="10800000">
            <a:off x="3737940" y="3003484"/>
            <a:ext cx="2025513" cy="790040"/>
          </a:xfrm>
          <a:prstGeom prst="downArrow">
            <a:avLst>
              <a:gd name="adj1" fmla="val 50000"/>
              <a:gd name="adj2" fmla="val 4800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DD834BC-995B-7B4D-9968-CDF2B5EE801C}"/>
              </a:ext>
            </a:extLst>
          </p:cNvPr>
          <p:cNvSpPr txBox="1"/>
          <p:nvPr/>
        </p:nvSpPr>
        <p:spPr>
          <a:xfrm>
            <a:off x="4322573" y="3956403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400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CC042F3-9A7B-C145-BCA4-444A0B731047}"/>
              </a:ext>
            </a:extLst>
          </p:cNvPr>
          <p:cNvSpPr txBox="1"/>
          <p:nvPr/>
        </p:nvSpPr>
        <p:spPr>
          <a:xfrm>
            <a:off x="6108701" y="3975654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200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9FB0599-4AE4-C34B-B6D2-E7B4855C640E}"/>
              </a:ext>
            </a:extLst>
          </p:cNvPr>
          <p:cNvSpPr txBox="1"/>
          <p:nvPr/>
        </p:nvSpPr>
        <p:spPr>
          <a:xfrm>
            <a:off x="6092935" y="1151647"/>
            <a:ext cx="904415" cy="30008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bg1"/>
                </a:solidFill>
              </a:rPr>
              <a:t>200 W/m</a:t>
            </a:r>
            <a:r>
              <a:rPr lang="fr-FR" sz="1350" baseline="30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785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500" advTm="0"/>
    </mc:Choice>
    <mc:Fallback>
      <p:transition spd="slow" advTm="0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7648</TotalTime>
  <Words>543</Words>
  <Application>Microsoft Macintosh PowerPoint</Application>
  <PresentationFormat>Affichage à l'écran (16:9)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L’effet de serre additionnel</vt:lpstr>
      <vt:lpstr>Les « Conférences Actives Multimédias »</vt:lpstr>
      <vt:lpstr>La Fresque du Climat</vt:lpstr>
      <vt:lpstr>Carte 13 du jeu sérieux « La Fresque du Climat »</vt:lpstr>
      <vt:lpstr>Mini-Fresque en cartes réelles ou sur MURAL</vt:lpstr>
      <vt:lpstr>Rayonnement de corps noir</vt:lpstr>
      <vt:lpstr>Présentation PowerPoint</vt:lpstr>
      <vt:lpstr>Planète sans effet de serre</vt:lpstr>
      <vt:lpstr>Modèle à une couche</vt:lpstr>
      <vt:lpstr>Présentation PowerPoint</vt:lpstr>
      <vt:lpstr>Exercice : illustrations de l’effet de serre sur internet</vt:lpstr>
      <vt:lpstr>Exercice : illustrations de l’effet de serre sur internet</vt:lpstr>
      <vt:lpstr>Exercice : illustrations de l’effet de serre sur internet</vt:lpstr>
      <vt:lpstr>Exercice : rayonnements</vt:lpstr>
      <vt:lpstr>Exercice : températures et effet de serre</vt:lpstr>
      <vt:lpstr>Carte 13 du jeu sérieux « La Fresque du Climat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</cp:lastModifiedBy>
  <cp:revision>628</cp:revision>
  <cp:lastPrinted>2019-04-04T22:08:34Z</cp:lastPrinted>
  <dcterms:created xsi:type="dcterms:W3CDTF">2013-12-16T21:55:41Z</dcterms:created>
  <dcterms:modified xsi:type="dcterms:W3CDTF">2021-02-24T23:07:51Z</dcterms:modified>
</cp:coreProperties>
</file>